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8" r:id="rId3"/>
    <p:sldId id="281" r:id="rId4"/>
    <p:sldId id="279" r:id="rId5"/>
    <p:sldId id="283" r:id="rId6"/>
    <p:sldId id="284" r:id="rId7"/>
    <p:sldId id="265" r:id="rId8"/>
    <p:sldId id="266" r:id="rId9"/>
    <p:sldId id="267" r:id="rId10"/>
    <p:sldId id="287" r:id="rId11"/>
    <p:sldId id="271" r:id="rId12"/>
    <p:sldId id="272" r:id="rId13"/>
    <p:sldId id="273" r:id="rId14"/>
    <p:sldId id="274" r:id="rId15"/>
    <p:sldId id="276" r:id="rId16"/>
    <p:sldId id="280" r:id="rId17"/>
    <p:sldId id="282" r:id="rId18"/>
    <p:sldId id="261" r:id="rId19"/>
    <p:sldId id="288" r:id="rId20"/>
    <p:sldId id="289"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1073121-6955-4B42-A941-1E9291C30093}">
          <p14:sldIdLst>
            <p14:sldId id="259"/>
            <p14:sldId id="278"/>
            <p14:sldId id="281"/>
            <p14:sldId id="279"/>
            <p14:sldId id="283"/>
            <p14:sldId id="284"/>
            <p14:sldId id="265"/>
            <p14:sldId id="266"/>
            <p14:sldId id="267"/>
            <p14:sldId id="287"/>
            <p14:sldId id="271"/>
            <p14:sldId id="272"/>
            <p14:sldId id="273"/>
            <p14:sldId id="274"/>
            <p14:sldId id="276"/>
            <p14:sldId id="280"/>
            <p14:sldId id="282"/>
            <p14:sldId id="261"/>
            <p14:sldId id="288"/>
            <p14:sldId id="289"/>
            <p14:sldId id="277"/>
          </p14:sldIdLst>
        </p14:section>
        <p14:section name="Untitled Section" id="{3C683A76-1BEB-4831-A9F8-B4F3E30E01FF}">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4FB8A6-C5CB-4139-9FFC-5AD0667AA01D}" v="1" dt="2026-02-26T17:34:44.2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ris, Joe D (Hazard)" userId="3e49bea7-03b5-47d2-ae3f-b65753115bd2" providerId="ADAL" clId="{F7ADABD4-0DAB-408D-92C8-8B3F6B7DF8F3}"/>
    <pc:docChg chg="undo custSel modSld">
      <pc:chgData name="Morris, Joe D (Hazard)" userId="3e49bea7-03b5-47d2-ae3f-b65753115bd2" providerId="ADAL" clId="{F7ADABD4-0DAB-408D-92C8-8B3F6B7DF8F3}" dt="2026-02-26T17:34:44.244" v="70"/>
      <pc:docMkLst>
        <pc:docMk/>
      </pc:docMkLst>
      <pc:sldChg chg="modSp">
        <pc:chgData name="Morris, Joe D (Hazard)" userId="3e49bea7-03b5-47d2-ae3f-b65753115bd2" providerId="ADAL" clId="{F7ADABD4-0DAB-408D-92C8-8B3F6B7DF8F3}" dt="2026-02-26T17:34:44.244" v="70"/>
        <pc:sldMkLst>
          <pc:docMk/>
          <pc:sldMk cId="1321929717" sldId="276"/>
        </pc:sldMkLst>
        <pc:spChg chg="mod">
          <ac:chgData name="Morris, Joe D (Hazard)" userId="3e49bea7-03b5-47d2-ae3f-b65753115bd2" providerId="ADAL" clId="{F7ADABD4-0DAB-408D-92C8-8B3F6B7DF8F3}" dt="2026-02-26T17:34:44.244" v="70"/>
          <ac:spMkLst>
            <pc:docMk/>
            <pc:sldMk cId="1321929717" sldId="276"/>
            <ac:spMk id="3" creationId="{BDB10780-416F-4C35-9106-F65355F1421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CF68896-8C8C-4EC4-8444-0EF0BFBA5AB1}"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7DEB2C9-0692-478B-8CC5-08C2F6AAF528}" type="slidenum">
              <a:rPr lang="en-US" smtClean="0"/>
              <a:t>‹#›</a:t>
            </a:fld>
            <a:endParaRPr lang="en-US" dirty="0"/>
          </a:p>
        </p:txBody>
      </p:sp>
    </p:spTree>
    <p:extLst>
      <p:ext uri="{BB962C8B-B14F-4D97-AF65-F5344CB8AC3E}">
        <p14:creationId xmlns:p14="http://schemas.microsoft.com/office/powerpoint/2010/main" val="4161503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0478C-3F12-4729-999F-763973F35D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E7D472-827C-496C-A911-1B1A652242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E7E09A-5017-4695-B3FC-5B6CB7CABBF0}"/>
              </a:ext>
            </a:extLst>
          </p:cNvPr>
          <p:cNvSpPr>
            <a:spLocks noGrp="1"/>
          </p:cNvSpPr>
          <p:nvPr>
            <p:ph type="dt" sz="half" idx="10"/>
          </p:nvPr>
        </p:nvSpPr>
        <p:spPr/>
        <p:txBody>
          <a:bodyPr/>
          <a:lstStyle/>
          <a:p>
            <a:fld id="{B8C32901-E2D4-4089-ABD4-5A420B8D7B5F}" type="datetimeFigureOut">
              <a:rPr lang="en-US" smtClean="0"/>
              <a:t>2/26/2026</a:t>
            </a:fld>
            <a:endParaRPr lang="en-US" dirty="0"/>
          </a:p>
        </p:txBody>
      </p:sp>
      <p:sp>
        <p:nvSpPr>
          <p:cNvPr id="5" name="Footer Placeholder 4">
            <a:extLst>
              <a:ext uri="{FF2B5EF4-FFF2-40B4-BE49-F238E27FC236}">
                <a16:creationId xmlns:a16="http://schemas.microsoft.com/office/drawing/2014/main" id="{CEF0A12D-932A-49EE-A747-9E51D4B093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D23B25-06AB-4010-B131-8B0E134CE05F}"/>
              </a:ext>
            </a:extLst>
          </p:cNvPr>
          <p:cNvSpPr>
            <a:spLocks noGrp="1"/>
          </p:cNvSpPr>
          <p:nvPr>
            <p:ph type="sldNum" sz="quarter" idx="12"/>
          </p:nvPr>
        </p:nvSpPr>
        <p:spPr/>
        <p:txBody>
          <a:bodyPr/>
          <a:lstStyle/>
          <a:p>
            <a:fld id="{34E49606-600D-4007-94AD-710ECAC8A5A0}" type="slidenum">
              <a:rPr lang="en-US" smtClean="0"/>
              <a:t>‹#›</a:t>
            </a:fld>
            <a:endParaRPr lang="en-US" dirty="0"/>
          </a:p>
        </p:txBody>
      </p:sp>
    </p:spTree>
    <p:extLst>
      <p:ext uri="{BB962C8B-B14F-4D97-AF65-F5344CB8AC3E}">
        <p14:creationId xmlns:p14="http://schemas.microsoft.com/office/powerpoint/2010/main" val="8631157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F68896-8C8C-4EC4-8444-0EF0BFBA5AB1}" type="datetimeFigureOut">
              <a:rPr lang="en-US" smtClean="0"/>
              <a:t>2/26/2026</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EB2C9-0692-478B-8CC5-08C2F6AAF528}" type="slidenum">
              <a:rPr lang="en-US" smtClean="0"/>
              <a:t>‹#›</a:t>
            </a:fld>
            <a:endParaRPr lang="en-US" dirty="0"/>
          </a:p>
        </p:txBody>
      </p:sp>
    </p:spTree>
    <p:extLst>
      <p:ext uri="{BB962C8B-B14F-4D97-AF65-F5344CB8AC3E}">
        <p14:creationId xmlns:p14="http://schemas.microsoft.com/office/powerpoint/2010/main" val="3659127787"/>
      </p:ext>
    </p:extLst>
  </p:cSld>
  <p:clrMap bg1="lt1" tx1="dk1" bg2="lt2" tx2="dk2" accent1="accent1" accent2="accent2" accent3="accent3" accent4="accent4" accent5="accent5" accent6="accent6" hlink="hlink" folHlink="folHlink"/>
  <p:sldLayoutIdLst>
    <p:sldLayoutId id="2147483649" r:id="rId1"/>
    <p:sldLayoutId id="2147483662"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etmytranscript.com/" TargetMode="External"/><Relationship Id="rId2" Type="http://schemas.openxmlformats.org/officeDocument/2006/relationships/hyperlink" Target="http://www.parchment.com/"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hyperlink" Target="https://forms.office.com/Pages/ResponsePage.aspx?id=UTnj8sQeckyyv6T0Zx1kr0zo_D0YKrJHqclB2BeNPGpUMTRMMEJPV1pBWlpDVjJQMEFaWjZTM1o2QS4u"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Scott.Gross@kctcs.edu" TargetMode="External"/><Relationship Id="rId2" Type="http://schemas.openxmlformats.org/officeDocument/2006/relationships/hyperlink" Target="mailto:Libby.Peters@kctcs.edu" TargetMode="External"/><Relationship Id="rId1" Type="http://schemas.openxmlformats.org/officeDocument/2006/relationships/slideLayout" Target="../slideLayouts/slideLayout2.xml"/><Relationship Id="rId4" Type="http://schemas.openxmlformats.org/officeDocument/2006/relationships/hyperlink" Target="mailto:abaker0275@kctcs.edu-"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caahep.org/" TargetMode="External"/><Relationship Id="rId2" Type="http://schemas.openxmlformats.org/officeDocument/2006/relationships/hyperlink" Target="mailto:mail@caahep.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Joanna.Martin@kctcs.edu"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FE8BA-AEDF-45A7-8AD8-E507619ABD15}"/>
              </a:ext>
            </a:extLst>
          </p:cNvPr>
          <p:cNvSpPr>
            <a:spLocks noGrp="1"/>
          </p:cNvSpPr>
          <p:nvPr>
            <p:ph type="ctrTitle"/>
          </p:nvPr>
        </p:nvSpPr>
        <p:spPr>
          <a:xfrm>
            <a:off x="1524000" y="447870"/>
            <a:ext cx="9144000" cy="2647668"/>
          </a:xfrm>
        </p:spPr>
        <p:txBody>
          <a:bodyPr>
            <a:normAutofit/>
          </a:bodyPr>
          <a:lstStyle/>
          <a:p>
            <a:r>
              <a:rPr lang="en-US" sz="2800"/>
              <a:t> </a:t>
            </a:r>
            <a:r>
              <a:rPr lang="en-US" sz="2800" b="1"/>
              <a:t>Hazard Community and Technical College (HCTC) </a:t>
            </a:r>
            <a:br>
              <a:rPr lang="en-US" sz="2800" b="1"/>
            </a:br>
            <a:r>
              <a:rPr lang="en-US" sz="2800" b="1"/>
              <a:t>Surgical Technology Program</a:t>
            </a:r>
            <a:endParaRPr lang="en-US" sz="2800" b="1" dirty="0"/>
          </a:p>
        </p:txBody>
      </p:sp>
      <p:sp>
        <p:nvSpPr>
          <p:cNvPr id="3" name="Subtitle 2">
            <a:extLst>
              <a:ext uri="{FF2B5EF4-FFF2-40B4-BE49-F238E27FC236}">
                <a16:creationId xmlns:a16="http://schemas.microsoft.com/office/drawing/2014/main" id="{C224EF85-ABCC-473C-908D-93E43C9E188C}"/>
              </a:ext>
            </a:extLst>
          </p:cNvPr>
          <p:cNvSpPr>
            <a:spLocks noGrp="1"/>
          </p:cNvSpPr>
          <p:nvPr>
            <p:ph type="subTitle" idx="1"/>
          </p:nvPr>
        </p:nvSpPr>
        <p:spPr>
          <a:xfrm>
            <a:off x="1524000" y="3883761"/>
            <a:ext cx="9144000" cy="2647667"/>
          </a:xfrm>
        </p:spPr>
        <p:txBody>
          <a:bodyPr>
            <a:normAutofit/>
          </a:bodyPr>
          <a:lstStyle/>
          <a:p>
            <a:r>
              <a:rPr lang="en-US" sz="3600" b="1" dirty="0">
                <a:solidFill>
                  <a:schemeClr val="tx1"/>
                </a:solidFill>
              </a:rPr>
              <a:t>		Pre-Admission Conference</a:t>
            </a:r>
          </a:p>
        </p:txBody>
      </p:sp>
      <p:pic>
        <p:nvPicPr>
          <p:cNvPr id="6" name="Picture 5" descr="Diagram&#10;&#10;Description automatically generated">
            <a:extLst>
              <a:ext uri="{FF2B5EF4-FFF2-40B4-BE49-F238E27FC236}">
                <a16:creationId xmlns:a16="http://schemas.microsoft.com/office/drawing/2014/main" id="{F38E128D-CAC3-4589-8F20-4654BB610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360" y="3095538"/>
            <a:ext cx="2943687" cy="2943687"/>
          </a:xfrm>
          <a:prstGeom prst="rect">
            <a:avLst/>
          </a:prstGeom>
        </p:spPr>
      </p:pic>
    </p:spTree>
    <p:extLst>
      <p:ext uri="{BB962C8B-B14F-4D97-AF65-F5344CB8AC3E}">
        <p14:creationId xmlns:p14="http://schemas.microsoft.com/office/powerpoint/2010/main" val="1709037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A81FC-8A84-4841-B943-CF7B3A5B08FB}"/>
              </a:ext>
            </a:extLst>
          </p:cNvPr>
          <p:cNvSpPr>
            <a:spLocks noGrp="1"/>
          </p:cNvSpPr>
          <p:nvPr>
            <p:ph type="title"/>
          </p:nvPr>
        </p:nvSpPr>
        <p:spPr>
          <a:xfrm>
            <a:off x="609600" y="1"/>
            <a:ext cx="10972800" cy="536027"/>
          </a:xfrm>
        </p:spPr>
        <p:txBody>
          <a:bodyPr>
            <a:noAutofit/>
          </a:bodyPr>
          <a:lstStyle/>
          <a:p>
            <a:r>
              <a:rPr lang="en-US" sz="2000" b="1" dirty="0"/>
              <a:t>Surgical Technology Program Selective Admission Criteria</a:t>
            </a:r>
            <a:endParaRPr lang="en-US" sz="2400"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63309529"/>
              </p:ext>
            </p:extLst>
          </p:nvPr>
        </p:nvGraphicFramePr>
        <p:xfrm>
          <a:off x="2754999" y="536028"/>
          <a:ext cx="6756385" cy="6258303"/>
        </p:xfrm>
        <a:graphic>
          <a:graphicData uri="http://schemas.openxmlformats.org/drawingml/2006/table">
            <a:tbl>
              <a:tblPr firstRow="1" firstCol="1" bandRow="1"/>
              <a:tblGrid>
                <a:gridCol w="1634121">
                  <a:extLst>
                    <a:ext uri="{9D8B030D-6E8A-4147-A177-3AD203B41FA5}">
                      <a16:colId xmlns:a16="http://schemas.microsoft.com/office/drawing/2014/main" val="3919899202"/>
                    </a:ext>
                  </a:extLst>
                </a:gridCol>
                <a:gridCol w="721219">
                  <a:extLst>
                    <a:ext uri="{9D8B030D-6E8A-4147-A177-3AD203B41FA5}">
                      <a16:colId xmlns:a16="http://schemas.microsoft.com/office/drawing/2014/main" val="2848483154"/>
                    </a:ext>
                  </a:extLst>
                </a:gridCol>
                <a:gridCol w="610446">
                  <a:extLst>
                    <a:ext uri="{9D8B030D-6E8A-4147-A177-3AD203B41FA5}">
                      <a16:colId xmlns:a16="http://schemas.microsoft.com/office/drawing/2014/main" val="2108541491"/>
                    </a:ext>
                  </a:extLst>
                </a:gridCol>
                <a:gridCol w="1124765">
                  <a:extLst>
                    <a:ext uri="{9D8B030D-6E8A-4147-A177-3AD203B41FA5}">
                      <a16:colId xmlns:a16="http://schemas.microsoft.com/office/drawing/2014/main" val="1590628417"/>
                    </a:ext>
                  </a:extLst>
                </a:gridCol>
                <a:gridCol w="1038136">
                  <a:extLst>
                    <a:ext uri="{9D8B030D-6E8A-4147-A177-3AD203B41FA5}">
                      <a16:colId xmlns:a16="http://schemas.microsoft.com/office/drawing/2014/main" val="544076316"/>
                    </a:ext>
                  </a:extLst>
                </a:gridCol>
                <a:gridCol w="1627698">
                  <a:extLst>
                    <a:ext uri="{9D8B030D-6E8A-4147-A177-3AD203B41FA5}">
                      <a16:colId xmlns:a16="http://schemas.microsoft.com/office/drawing/2014/main" val="4061241268"/>
                    </a:ext>
                  </a:extLst>
                </a:gridCol>
              </a:tblGrid>
              <a:tr h="402114">
                <a:tc gridSpan="2">
                  <a:txBody>
                    <a:bodyPr/>
                    <a:lstStyle/>
                    <a:p>
                      <a:pPr marL="0" marR="0" algn="ctr">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Program Specific General Education Courses - Pre-Requisite Courses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a:txBody>
                    <a:bodyPr/>
                    <a:lstStyle/>
                    <a:p>
                      <a:pPr marL="0" marR="0" algn="ctr">
                        <a:spcBef>
                          <a:spcPts val="0"/>
                        </a:spcBef>
                        <a:spcAft>
                          <a:spcPts val="0"/>
                        </a:spcAft>
                      </a:pPr>
                      <a:r>
                        <a:rPr lang="en-US" sz="1100" b="1">
                          <a:effectLst/>
                          <a:latin typeface="Calibri" panose="020F0502020204030204" pitchFamily="34" charset="0"/>
                          <a:ea typeface="Times New Roman" panose="02020603050405020304" pitchFamily="18" charset="0"/>
                          <a:cs typeface="Times New Roman" panose="02020603050405020304" pitchFamily="18" charset="0"/>
                        </a:rPr>
                        <a:t>Grade</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0" marR="0" algn="ctr">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Points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lnL w="12700" cap="flat" cmpd="sng" algn="ctr">
                      <a:solidFill>
                        <a:srgbClr val="000000"/>
                      </a:solidFill>
                      <a:prstDash val="solid"/>
                      <a:round/>
                      <a:headEnd type="none" w="med" len="med"/>
                      <a:tailEnd type="none" w="med" len="med"/>
                    </a:lnL>
                  </a:tcPr>
                </a:tc>
                <a:tc>
                  <a:txBody>
                    <a:bodyPr/>
                    <a:lstStyle/>
                    <a:p>
                      <a:pPr marL="0" marR="0" algn="ctr">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Total Points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(35)</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43581426"/>
                  </a:ext>
                </a:extLst>
              </a:tr>
              <a:tr h="64122">
                <a:tc gridSpan="2">
                  <a:txBody>
                    <a:bodyPr/>
                    <a:lstStyle/>
                    <a:p>
                      <a:pPr marL="0"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BIO 135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OR</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BIO 137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BIO 139</a:t>
                      </a: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lnL w="12700" cap="flat" cmpd="sng" algn="ctr">
                      <a:solidFill>
                        <a:srgbClr val="000000"/>
                      </a:solidFill>
                      <a:prstDash val="solid"/>
                      <a:round/>
                      <a:headEnd type="none" w="med" len="med"/>
                      <a:tailEnd type="none" w="med" len="med"/>
                    </a:lnL>
                  </a:tcPr>
                </a:tc>
                <a:tc rowSpan="7">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2708013"/>
                  </a:ext>
                </a:extLst>
              </a:tr>
              <a:tr h="174059">
                <a:tc gridSpan="2">
                  <a:txBody>
                    <a:bodyPr/>
                    <a:lstStyle/>
                    <a:p>
                      <a:pPr marL="0" marR="0">
                        <a:spcBef>
                          <a:spcPts val="0"/>
                        </a:spcBef>
                        <a:spcAft>
                          <a:spcPts val="0"/>
                        </a:spcAft>
                      </a:pPr>
                      <a:r>
                        <a:rPr lang="de-DE" sz="1100" dirty="0">
                          <a:effectLst/>
                          <a:latin typeface="Times New Roman" panose="02020603050405020304" pitchFamily="18" charset="0"/>
                          <a:ea typeface="Times New Roman" panose="02020603050405020304" pitchFamily="18" charset="0"/>
                          <a:cs typeface="Times New Roman" panose="02020603050405020304" pitchFamily="18" charset="0"/>
                        </a:rPr>
                        <a:t>AHS 115 </a:t>
                      </a:r>
                      <a:r>
                        <a:rPr lang="de-DE" sz="1100" b="1" dirty="0">
                          <a:effectLst/>
                          <a:latin typeface="Times New Roman" panose="02020603050405020304" pitchFamily="18" charset="0"/>
                          <a:ea typeface="Times New Roman" panose="02020603050405020304" pitchFamily="18" charset="0"/>
                          <a:cs typeface="Times New Roman" panose="02020603050405020304" pitchFamily="18" charset="0"/>
                        </a:rPr>
                        <a:t>OR</a:t>
                      </a:r>
                      <a:r>
                        <a:rPr lang="de-DE" sz="1100" dirty="0">
                          <a:effectLst/>
                          <a:latin typeface="Times New Roman" panose="02020603050405020304" pitchFamily="18" charset="0"/>
                          <a:ea typeface="Times New Roman" panose="02020603050405020304" pitchFamily="18" charset="0"/>
                          <a:cs typeface="Times New Roman" panose="02020603050405020304" pitchFamily="18" charset="0"/>
                        </a:rPr>
                        <a:t> CLA 131 </a:t>
                      </a:r>
                      <a:r>
                        <a:rPr lang="de-DE" sz="1100" b="1" dirty="0">
                          <a:effectLst/>
                          <a:latin typeface="Times New Roman" panose="02020603050405020304" pitchFamily="18" charset="0"/>
                          <a:ea typeface="Times New Roman" panose="02020603050405020304" pitchFamily="18" charset="0"/>
                          <a:cs typeface="Times New Roman" panose="02020603050405020304" pitchFamily="18" charset="0"/>
                        </a:rPr>
                        <a:t>OR</a:t>
                      </a:r>
                      <a:r>
                        <a:rPr lang="de-DE" sz="1100" dirty="0">
                          <a:effectLst/>
                          <a:latin typeface="Times New Roman" panose="02020603050405020304" pitchFamily="18" charset="0"/>
                          <a:ea typeface="Times New Roman" panose="02020603050405020304" pitchFamily="18" charset="0"/>
                          <a:cs typeface="Times New Roman" panose="02020603050405020304" pitchFamily="18" charset="0"/>
                        </a:rPr>
                        <a:t> MIT 103</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lnL w="12700" cap="flat" cmpd="sng" algn="ctr">
                      <a:solidFill>
                        <a:srgbClr val="000000"/>
                      </a:solidFill>
                      <a:prstDash val="solid"/>
                      <a:round/>
                      <a:headEnd type="none" w="med" len="med"/>
                      <a:tailEnd type="none" w="med" len="med"/>
                    </a:lnL>
                  </a:tcPr>
                </a:tc>
                <a:tc v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2247078511"/>
                  </a:ext>
                </a:extLst>
              </a:tr>
              <a:tr h="163424">
                <a:tc gridSpan="2">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MAT 110 or Higher-Level Quantitative Reasoning</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lnL w="12700" cap="flat" cmpd="sng" algn="ctr">
                      <a:solidFill>
                        <a:srgbClr val="000000"/>
                      </a:solidFill>
                      <a:prstDash val="solid"/>
                      <a:round/>
                      <a:headEnd type="none" w="med" len="med"/>
                      <a:tailEnd type="none" w="med" len="med"/>
                    </a:lnL>
                  </a:tcPr>
                </a:tc>
                <a:tc vMerge="1">
                  <a:txBody>
                    <a:bodyPr/>
                    <a:lstStyle/>
                    <a:p>
                      <a:endParaRPr lang="en-US"/>
                    </a:p>
                  </a:txBody>
                  <a:tcPr/>
                </a:tc>
                <a:extLst>
                  <a:ext uri="{0D108BD9-81ED-4DB2-BD59-A6C34878D82A}">
                    <a16:rowId xmlns:a16="http://schemas.microsoft.com/office/drawing/2014/main" val="2651204152"/>
                  </a:ext>
                </a:extLst>
              </a:tr>
              <a:tr h="207780">
                <a:tc gridSpan="2">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ENG 101</a:t>
                      </a: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lnL w="12700" cap="flat" cmpd="sng" algn="ctr">
                      <a:solidFill>
                        <a:srgbClr val="000000"/>
                      </a:solidFill>
                      <a:prstDash val="solid"/>
                      <a:round/>
                      <a:headEnd type="none" w="med" len="med"/>
                      <a:tailEnd type="none" w="med" len="med"/>
                    </a:lnL>
                  </a:tcPr>
                </a:tc>
                <a:tc vMerge="1">
                  <a:txBody>
                    <a:bodyPr/>
                    <a:lstStyle/>
                    <a:p>
                      <a:endParaRPr lang="en-US"/>
                    </a:p>
                  </a:txBody>
                  <a:tcPr/>
                </a:tc>
                <a:extLst>
                  <a:ext uri="{0D108BD9-81ED-4DB2-BD59-A6C34878D82A}">
                    <a16:rowId xmlns:a16="http://schemas.microsoft.com/office/drawing/2014/main" val="1360797220"/>
                  </a:ext>
                </a:extLst>
              </a:tr>
              <a:tr h="163424">
                <a:tc gridSpan="2">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CIT 105 </a:t>
                      </a: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OR</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CIS 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lnL w="12700" cap="flat" cmpd="sng" algn="ctr">
                      <a:solidFill>
                        <a:srgbClr val="000000"/>
                      </a:solidFill>
                      <a:prstDash val="solid"/>
                      <a:round/>
                      <a:headEnd type="none" w="med" len="med"/>
                      <a:tailEnd type="none" w="med" len="med"/>
                    </a:lnL>
                  </a:tcPr>
                </a:tc>
                <a:tc vMerge="1">
                  <a:txBody>
                    <a:bodyPr/>
                    <a:lstStyle/>
                    <a:p>
                      <a:endParaRPr lang="en-US"/>
                    </a:p>
                  </a:txBody>
                  <a:tcPr/>
                </a:tc>
                <a:extLst>
                  <a:ext uri="{0D108BD9-81ED-4DB2-BD59-A6C34878D82A}">
                    <a16:rowId xmlns:a16="http://schemas.microsoft.com/office/drawing/2014/main" val="1743928722"/>
                  </a:ext>
                </a:extLst>
              </a:tr>
              <a:tr h="163424">
                <a:tc gridSpan="2">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Social Interactions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lnL w="12700" cap="flat" cmpd="sng" algn="ctr">
                      <a:solidFill>
                        <a:srgbClr val="000000"/>
                      </a:solidFill>
                      <a:prstDash val="solid"/>
                      <a:round/>
                      <a:headEnd type="none" w="med" len="med"/>
                      <a:tailEnd type="none" w="med" len="med"/>
                    </a:lnL>
                  </a:tcPr>
                </a:tc>
                <a:tc v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799712926"/>
                  </a:ext>
                </a:extLst>
              </a:tr>
              <a:tr h="52667">
                <a:tc gridSpan="2">
                  <a:txBody>
                    <a:bodyPr/>
                    <a:lstStyle/>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Heritage/Humanity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lnL w="12700" cap="flat" cmpd="sng" algn="ctr">
                      <a:solidFill>
                        <a:srgbClr val="000000"/>
                      </a:solidFill>
                      <a:prstDash val="solid"/>
                      <a:round/>
                      <a:headEnd type="none" w="med" len="med"/>
                      <a:tailEnd type="none" w="med" len="med"/>
                    </a:lnL>
                  </a:tcPr>
                </a:tc>
                <a:tc vMerge="1">
                  <a:txBody>
                    <a:bodyPr/>
                    <a:lstStyle/>
                    <a:p>
                      <a:endParaRPr lang="en-US"/>
                    </a:p>
                  </a:txBody>
                  <a:tcPr/>
                </a:tc>
                <a:extLst>
                  <a:ext uri="{0D108BD9-81ED-4DB2-BD59-A6C34878D82A}">
                    <a16:rowId xmlns:a16="http://schemas.microsoft.com/office/drawing/2014/main" val="3301179123"/>
                  </a:ext>
                </a:extLst>
              </a:tr>
              <a:tr h="163424">
                <a:tc gridSpan="6">
                  <a:txBody>
                    <a:bodyPr/>
                    <a:lstStyle/>
                    <a:p>
                      <a:pPr marL="0" marR="0">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Pre-Requisite Courses - Letter grade points:  A=5, B=3, C=1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825094242"/>
                  </a:ext>
                </a:extLst>
              </a:tr>
              <a:tr h="605044">
                <a:tc gridSpan="5">
                  <a:txBody>
                    <a:bodyPr/>
                    <a:lstStyle/>
                    <a:p>
                      <a:pPr marL="0" marR="0">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In order to receive 5 points, you must have the minimum score in each of the three placement areas if using placement test scores. Please contact me to make sure your scores work. </a:t>
                      </a:r>
                    </a:p>
                    <a:p>
                      <a:pPr marL="0" marR="0">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If you are below placement scores 0 points will be awarded; however, you may still be considered for admission.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lnL w="12700" cap="flat" cmpd="sng" algn="ctr">
                      <a:solidFill>
                        <a:srgbClr val="000000"/>
                      </a:solidFill>
                      <a:prstDash val="solid"/>
                      <a:round/>
                      <a:headEnd type="none" w="med" len="med"/>
                      <a:tailEnd type="none" w="med" len="med"/>
                    </a:lnL>
                  </a:tcPr>
                </a:tc>
                <a:tc>
                  <a:txBody>
                    <a:bodyPr/>
                    <a:lstStyle/>
                    <a:p>
                      <a:pPr marL="0" marR="0" algn="ctr">
                        <a:spcBef>
                          <a:spcPts val="0"/>
                        </a:spcBef>
                        <a:spcAft>
                          <a:spcPts val="0"/>
                        </a:spcAft>
                      </a:pPr>
                      <a:r>
                        <a:rPr lang="en-US" sz="1100" b="1">
                          <a:effectLst/>
                          <a:latin typeface="Calibri" panose="020F0502020204030204" pitchFamily="34" charset="0"/>
                          <a:ea typeface="Times New Roman" panose="02020603050405020304" pitchFamily="18" charset="0"/>
                          <a:cs typeface="Times New Roman" panose="02020603050405020304" pitchFamily="18" charset="0"/>
                        </a:rPr>
                        <a:t>Total Points</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b="1">
                          <a:effectLst/>
                          <a:latin typeface="Calibri" panose="020F0502020204030204" pitchFamily="34" charset="0"/>
                          <a:ea typeface="Times New Roman" panose="02020603050405020304" pitchFamily="18" charset="0"/>
                          <a:cs typeface="Times New Roman" panose="02020603050405020304" pitchFamily="18" charset="0"/>
                        </a:rPr>
                        <a:t>(5)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100">
                          <a:effectLst/>
                          <a:latin typeface="Calibri" panose="020F0502020204030204" pitchFamily="34" charset="0"/>
                          <a:ea typeface="Times New Roman" panose="02020603050405020304" pitchFamily="18" charset="0"/>
                          <a:cs typeface="Times New Roman" panose="02020603050405020304" pitchFamily="18" charset="0"/>
                        </a:rPr>
                        <a:t>□</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30070677"/>
                  </a:ext>
                </a:extLst>
              </a:tr>
              <a:tr h="200195">
                <a:tc gridSpan="5">
                  <a:txBody>
                    <a:bodyPr/>
                    <a:lstStyle/>
                    <a:p>
                      <a:pPr marL="0" marR="0" algn="ctr">
                        <a:spcBef>
                          <a:spcPts val="0"/>
                        </a:spcBef>
                        <a:spcAft>
                          <a:spcPts val="0"/>
                        </a:spcAft>
                      </a:pPr>
                      <a:r>
                        <a:rPr lang="en-US" sz="1100" u="sng" dirty="0">
                          <a:effectLst/>
                          <a:latin typeface="Calibri" panose="020F0502020204030204" pitchFamily="34" charset="0"/>
                          <a:ea typeface="Times New Roman" panose="02020603050405020304" pitchFamily="18" charset="0"/>
                          <a:cs typeface="Times New Roman" panose="02020603050405020304" pitchFamily="18" charset="0"/>
                        </a:rPr>
                        <a:t>Placement Areas: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pPr marL="0" marR="0" algn="ctr">
                        <a:spcBef>
                          <a:spcPts val="0"/>
                        </a:spcBef>
                        <a:spcAft>
                          <a:spcPts val="0"/>
                        </a:spcAft>
                      </a:pPr>
                      <a:endParaRPr lang="en-US" sz="12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sz="1200" b="0" dirty="0"/>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pPr marL="0" marR="0" algn="ctr">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FFFFFF"/>
                    </a:solidFill>
                  </a:tcPr>
                </a:tc>
                <a:tc rowSpan="4">
                  <a:txBody>
                    <a:bodyPr/>
                    <a:lstStyle/>
                    <a:p>
                      <a:pPr marL="0" marR="0" algn="ctr">
                        <a:spcBef>
                          <a:spcPts val="0"/>
                        </a:spcBef>
                        <a:spcAft>
                          <a:spcPts val="0"/>
                        </a:spcAft>
                      </a:pPr>
                      <a:r>
                        <a:rPr lang="en-US" sz="1100" u="none" strike="noStrike">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62294003"/>
                  </a:ext>
                </a:extLst>
              </a:tr>
              <a:tr h="200195">
                <a:tc>
                  <a:txBody>
                    <a:bodyPr/>
                    <a:lstStyle/>
                    <a:p>
                      <a:pPr marL="0" marR="0" algn="ctr">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KYOTE, Wonderlic, TABE A form, etc.</a:t>
                      </a: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marL="0" marR="0" algn="ctr">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English </a:t>
                      </a: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r>
                        <a:rPr lang="en-US" sz="1200" b="0" dirty="0"/>
                        <a:t>Reading </a:t>
                      </a: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200" b="0" dirty="0"/>
                        <a:t>Math</a:t>
                      </a: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extLst>
                  <a:ext uri="{0D108BD9-81ED-4DB2-BD59-A6C34878D82A}">
                    <a16:rowId xmlns:a16="http://schemas.microsoft.com/office/drawing/2014/main" val="3603862154"/>
                  </a:ext>
                </a:extLst>
              </a:tr>
              <a:tr h="326849">
                <a:tc>
                  <a:txBody>
                    <a:bodyPr/>
                    <a:lstStyle/>
                    <a:p>
                      <a:pPr marL="0" marR="0" algn="ctr">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ACT Composite Score:</a:t>
                      </a: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4">
                  <a:txBody>
                    <a:bodyPr/>
                    <a:lstStyle/>
                    <a:p>
                      <a:pPr marL="0" marR="0" algn="l">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18 or higher</a:t>
                      </a:r>
                    </a:p>
                  </a:txBody>
                  <a:tcPr marL="54460" marR="5446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dirty="0"/>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vMerge="1">
                  <a:txBody>
                    <a:bodyPr/>
                    <a:lstStyle/>
                    <a:p>
                      <a:endParaRPr lang="en-US"/>
                    </a:p>
                  </a:txBody>
                  <a:tcPr/>
                </a:tc>
                <a:extLst>
                  <a:ext uri="{0D108BD9-81ED-4DB2-BD59-A6C34878D82A}">
                    <a16:rowId xmlns:a16="http://schemas.microsoft.com/office/drawing/2014/main" val="3842834297"/>
                  </a:ext>
                </a:extLst>
              </a:tr>
              <a:tr h="124799">
                <a:tc gridSpan="5">
                  <a:txBody>
                    <a:bodyPr/>
                    <a:lstStyle/>
                    <a:p>
                      <a:pPr marL="0" marR="0" algn="l">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Note: PAX score 100 or higher will receive 5 points</a:t>
                      </a:r>
                    </a:p>
                    <a:p>
                      <a:pPr marL="0" marR="0" algn="ctr">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pPr marL="0" marR="0" algn="ctr">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dirty="0"/>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lnL w="12700" cap="flat" cmpd="sng" algn="ctr">
                      <a:solidFill>
                        <a:srgbClr val="000000"/>
                      </a:solidFill>
                      <a:prstDash val="solid"/>
                      <a:round/>
                      <a:headEnd type="none" w="med" len="med"/>
                      <a:tailEnd type="none" w="med" len="med"/>
                    </a:lnL>
                  </a:tcPr>
                </a:tc>
                <a:tc vMerge="1">
                  <a:txBody>
                    <a:bodyPr/>
                    <a:lstStyle/>
                    <a:p>
                      <a:endParaRPr lang="en-US"/>
                    </a:p>
                  </a:txBody>
                  <a:tcPr/>
                </a:tc>
                <a:extLst>
                  <a:ext uri="{0D108BD9-81ED-4DB2-BD59-A6C34878D82A}">
                    <a16:rowId xmlns:a16="http://schemas.microsoft.com/office/drawing/2014/main" val="3519328876"/>
                  </a:ext>
                </a:extLst>
              </a:tr>
              <a:tr h="110274">
                <a:tc gridSpan="5">
                  <a:txBody>
                    <a:bodyPr/>
                    <a:lstStyle/>
                    <a:p>
                      <a:pPr marL="0" marR="0">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GPA Cumulative Points for the classes listed above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lnL w="12700" cap="flat" cmpd="sng" algn="ctr">
                      <a:solidFill>
                        <a:srgbClr val="000000"/>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Total Points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(5)</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75333124"/>
                  </a:ext>
                </a:extLst>
              </a:tr>
              <a:tr h="653698">
                <a:tc gridSpan="5">
                  <a:txBody>
                    <a:bodyPr/>
                    <a:lstStyle/>
                    <a:p>
                      <a:pPr marL="0" marR="0">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GPA</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4.0 – 3.6 = 5 points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3.5 – 3.0 = 3 points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2.9 – 2.5 = 1 point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                                      2.4 – 2.0 = 0 points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lnL w="12700" cap="flat" cmpd="sng" algn="ctr">
                      <a:solidFill>
                        <a:srgbClr val="000000"/>
                      </a:solidFill>
                      <a:prstDash val="solid"/>
                      <a:round/>
                      <a:headEnd type="none" w="med" len="med"/>
                      <a:tailEnd type="none" w="med" len="med"/>
                    </a:lnL>
                  </a:tcPr>
                </a:tc>
                <a:tc>
                  <a:txBody>
                    <a:bodyPr/>
                    <a:lstStyle/>
                    <a:p>
                      <a:pPr marL="0" marR="0" algn="ctr">
                        <a:spcBef>
                          <a:spcPts val="0"/>
                        </a:spcBef>
                        <a:spcAft>
                          <a:spcPts val="0"/>
                        </a:spcAft>
                      </a:pPr>
                      <a:r>
                        <a:rPr lang="en-US" sz="11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7117431"/>
                  </a:ext>
                </a:extLst>
              </a:tr>
              <a:tr h="756306">
                <a:tc gridSpan="5">
                  <a:txBody>
                    <a:bodyPr/>
                    <a:lstStyle/>
                    <a:p>
                      <a:pPr marL="0" marR="0">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Work Experience </a:t>
                      </a: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(direct patient care):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100" dirty="0">
                          <a:effectLst/>
                          <a:latin typeface="Calibri" panose="020F0502020204030204" pitchFamily="34" charset="0"/>
                          <a:ea typeface="Times New Roman" panose="02020603050405020304" pitchFamily="18" charset="0"/>
                          <a:cs typeface="Times New Roman" panose="02020603050405020304" pitchFamily="18" charset="0"/>
                        </a:rPr>
                        <a:t>Preference may be given to applicants documenting work experience in direct patient care.  For example, currently licensed LPN or RN, on the job trained operating room technologist or nurse aide within the last 3 years.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lnL w="12700" cap="flat" cmpd="sng" algn="ctr">
                      <a:solidFill>
                        <a:srgbClr val="000000"/>
                      </a:solidFill>
                      <a:prstDash val="solid"/>
                      <a:round/>
                      <a:headEnd type="none" w="med" len="med"/>
                      <a:tailEnd type="none" w="med" len="med"/>
                    </a:lnL>
                  </a:tcPr>
                </a:tc>
                <a:tc>
                  <a:txBody>
                    <a:bodyPr/>
                    <a:lstStyle/>
                    <a:p>
                      <a:pPr marL="0" marR="0" algn="ctr">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Total Points</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(3)</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111903"/>
                  </a:ext>
                </a:extLst>
              </a:tr>
              <a:tr h="490273">
                <a:tc gridSpan="5">
                  <a:txBody>
                    <a:bodyPr/>
                    <a:lstStyle/>
                    <a:p>
                      <a:pPr marL="0" marR="0">
                        <a:spcBef>
                          <a:spcPts val="0"/>
                        </a:spcBef>
                        <a:spcAft>
                          <a:spcPts val="0"/>
                        </a:spcAft>
                      </a:pP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100" b="1" dirty="0">
                          <a:effectLst/>
                          <a:latin typeface="Calibri" panose="020F0502020204030204" pitchFamily="34" charset="0"/>
                          <a:ea typeface="Times New Roman" panose="02020603050405020304" pitchFamily="18" charset="0"/>
                          <a:cs typeface="Times New Roman" panose="02020603050405020304" pitchFamily="18" charset="0"/>
                        </a:rPr>
                        <a:t>Total Points: (maximum points 48)</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lnL w="12700" cap="flat" cmpd="sng" algn="ctr">
                      <a:solidFill>
                        <a:srgbClr val="000000"/>
                      </a:solidFill>
                      <a:prstDash val="solid"/>
                      <a:round/>
                      <a:headEnd type="none" w="med" len="med"/>
                      <a:tailEnd type="none" w="med" len="med"/>
                    </a:lnL>
                  </a:tcPr>
                </a:tc>
                <a:tc>
                  <a:txBody>
                    <a:bodyPr/>
                    <a:lstStyle/>
                    <a:p>
                      <a:pPr marL="0" marR="0">
                        <a:spcBef>
                          <a:spcPts val="0"/>
                        </a:spcBef>
                        <a:spcAft>
                          <a:spcPts val="0"/>
                        </a:spcAft>
                      </a:pP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460" marR="544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6071112"/>
                  </a:ext>
                </a:extLst>
              </a:tr>
            </a:tbl>
          </a:graphicData>
        </a:graphic>
      </p:graphicFrame>
    </p:spTree>
    <p:extLst>
      <p:ext uri="{BB962C8B-B14F-4D97-AF65-F5344CB8AC3E}">
        <p14:creationId xmlns:p14="http://schemas.microsoft.com/office/powerpoint/2010/main" val="3626070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E9F3C-2F98-4D47-82AB-49A1181C2B60}"/>
              </a:ext>
            </a:extLst>
          </p:cNvPr>
          <p:cNvSpPr>
            <a:spLocks noGrp="1"/>
          </p:cNvSpPr>
          <p:nvPr>
            <p:ph type="title"/>
          </p:nvPr>
        </p:nvSpPr>
        <p:spPr>
          <a:xfrm>
            <a:off x="609600" y="58723"/>
            <a:ext cx="10972800" cy="673113"/>
          </a:xfrm>
        </p:spPr>
        <p:txBody>
          <a:bodyPr>
            <a:noAutofit/>
          </a:bodyPr>
          <a:lstStyle/>
          <a:p>
            <a:r>
              <a:rPr lang="en-US" sz="3600" dirty="0">
                <a:latin typeface="+mn-lt"/>
              </a:rPr>
              <a:t>Surgical Tech Program Technical Standards</a:t>
            </a:r>
          </a:p>
        </p:txBody>
      </p:sp>
      <p:sp>
        <p:nvSpPr>
          <p:cNvPr id="3" name="Content Placeholder 2">
            <a:extLst>
              <a:ext uri="{FF2B5EF4-FFF2-40B4-BE49-F238E27FC236}">
                <a16:creationId xmlns:a16="http://schemas.microsoft.com/office/drawing/2014/main" id="{58704139-2DBC-4D48-A87C-DE1DA2EFEB12}"/>
              </a:ext>
            </a:extLst>
          </p:cNvPr>
          <p:cNvSpPr>
            <a:spLocks noGrp="1"/>
          </p:cNvSpPr>
          <p:nvPr>
            <p:ph idx="1"/>
          </p:nvPr>
        </p:nvSpPr>
        <p:spPr>
          <a:xfrm>
            <a:off x="609600" y="595618"/>
            <a:ext cx="10972800" cy="6140741"/>
          </a:xfrm>
        </p:spPr>
        <p:txBody>
          <a:bodyPr>
            <a:normAutofit fontScale="70000" lnSpcReduction="20000"/>
          </a:bodyPr>
          <a:lstStyle/>
          <a:p>
            <a:pPr marL="0" marR="0" indent="0">
              <a:spcBef>
                <a:spcPts val="0"/>
              </a:spcBef>
              <a:spcAft>
                <a:spcPts val="0"/>
              </a:spcAft>
              <a:buNone/>
            </a:pPr>
            <a:endParaRPr lang="en-US" sz="1800" dirty="0">
              <a:solidFill>
                <a:srgbClr val="000000"/>
              </a:solidFill>
              <a:effectLst/>
              <a:latin typeface="Calibri" panose="020F0502020204030204" pitchFamily="34" charset="0"/>
              <a:ea typeface="Calibri" panose="020F0502020204030204" pitchFamily="34" charset="0"/>
            </a:endParaRPr>
          </a:p>
          <a:p>
            <a:pPr marL="0" indent="0">
              <a:spcBef>
                <a:spcPts val="0"/>
              </a:spcBef>
              <a:buNone/>
            </a:pPr>
            <a:r>
              <a:rPr lang="en-US" dirty="0">
                <a:cs typeface="Arial" panose="020B0604020202020204" pitchFamily="34" charset="0"/>
              </a:rPr>
              <a:t>Surgical Technology involves the provision of direct care for individuals and is characterized by the application of verified knowledge in the skillful performance of surgical technology technical functions. Therefore, all applicants should possess sufficient: </a:t>
            </a:r>
          </a:p>
          <a:p>
            <a:pPr marL="0" marR="0" indent="0">
              <a:spcBef>
                <a:spcPts val="0"/>
              </a:spcBef>
              <a:spcAft>
                <a:spcPts val="0"/>
              </a:spcAft>
              <a:buNone/>
            </a:pPr>
            <a:r>
              <a:rPr lang="en-US" sz="2400" dirty="0">
                <a:solidFill>
                  <a:srgbClr val="000000"/>
                </a:solidFill>
                <a:effectLst/>
                <a:ea typeface="Calibri" panose="020F0502020204030204" pitchFamily="34" charset="0"/>
              </a:rPr>
              <a:t> </a:t>
            </a:r>
            <a:endParaRPr lang="en-US" sz="1000" dirty="0">
              <a:solidFill>
                <a:srgbClr val="000000"/>
              </a:solidFill>
              <a:effectLst/>
              <a:ea typeface="Calibri" panose="020F0502020204030204" pitchFamily="34" charset="0"/>
            </a:endParaRPr>
          </a:p>
          <a:p>
            <a:pPr lvl="0"/>
            <a:r>
              <a:rPr lang="en-US" dirty="0">
                <a:cs typeface="Arial" panose="020B0604020202020204" pitchFamily="34" charset="0"/>
              </a:rPr>
              <a:t>visual acuity, such as is needed in the surgical environment and for the observation necessary for patient assessment and care; </a:t>
            </a:r>
          </a:p>
          <a:p>
            <a:pPr marL="0" indent="0">
              <a:buNone/>
            </a:pPr>
            <a:endParaRPr lang="en-US" sz="2400" dirty="0">
              <a:cs typeface="Arial" panose="020B0604020202020204" pitchFamily="34" charset="0"/>
            </a:endParaRPr>
          </a:p>
          <a:p>
            <a:pPr lvl="0"/>
            <a:r>
              <a:rPr lang="en-US" dirty="0">
                <a:cs typeface="Arial" panose="020B0604020202020204" pitchFamily="34" charset="0"/>
              </a:rPr>
              <a:t>auditory perception to receive verbal communication from patients and members of the health team and to assess health needs of people through the use of monitoring devices (e.g., cardiac monitors, biomedical equipment, fire alarms, etc.); </a:t>
            </a:r>
          </a:p>
          <a:p>
            <a:pPr marL="0" indent="0">
              <a:buNone/>
            </a:pPr>
            <a:endParaRPr lang="en-US" sz="2400" dirty="0">
              <a:cs typeface="Arial" panose="020B0604020202020204" pitchFamily="34" charset="0"/>
            </a:endParaRPr>
          </a:p>
          <a:p>
            <a:pPr lvl="0"/>
            <a:r>
              <a:rPr lang="en-US" dirty="0">
                <a:cs typeface="Arial" panose="020B0604020202020204" pitchFamily="34" charset="0"/>
              </a:rPr>
              <a:t>gross and fine motor coordination to respond promptly and to implement the skills, including the manipulation of equipment, positioning and lifting patients required in meeting health needs related to surgical technology; </a:t>
            </a:r>
          </a:p>
          <a:p>
            <a:pPr marL="0" indent="0">
              <a:buNone/>
            </a:pPr>
            <a:r>
              <a:rPr lang="en-US" dirty="0">
                <a:cs typeface="Arial" panose="020B0604020202020204" pitchFamily="34" charset="0"/>
              </a:rPr>
              <a:t> </a:t>
            </a:r>
          </a:p>
          <a:p>
            <a:pPr lvl="0"/>
            <a:r>
              <a:rPr lang="en-US" dirty="0">
                <a:cs typeface="Arial" panose="020B0604020202020204" pitchFamily="34" charset="0"/>
              </a:rPr>
              <a:t>verbal and non-verbal communication skills (speech, reading, and writing), such as are needed in classroom and clinical settings to interact with patients and professional personnel; and </a:t>
            </a:r>
          </a:p>
          <a:p>
            <a:pPr marL="0" indent="0">
              <a:buNone/>
            </a:pPr>
            <a:endParaRPr lang="en-US" sz="2400" dirty="0">
              <a:cs typeface="Arial" panose="020B0604020202020204" pitchFamily="34" charset="0"/>
            </a:endParaRPr>
          </a:p>
          <a:p>
            <a:pPr lvl="0"/>
            <a:r>
              <a:rPr lang="en-US" dirty="0">
                <a:cs typeface="Arial" panose="020B0604020202020204" pitchFamily="34" charset="0"/>
              </a:rPr>
              <a:t>intellectual and emotional functions to plan and implement care for individuals. </a:t>
            </a:r>
          </a:p>
          <a:p>
            <a:pPr marL="0" marR="0" indent="0">
              <a:spcBef>
                <a:spcPts val="0"/>
              </a:spcBef>
              <a:spcAft>
                <a:spcPts val="0"/>
              </a:spcAft>
              <a:buNone/>
            </a:pPr>
            <a:endParaRPr lang="en-US" sz="2400" dirty="0">
              <a:solidFill>
                <a:srgbClr val="000000"/>
              </a:solidFill>
              <a:ea typeface="Calibri" panose="020F0502020204030204" pitchFamily="34" charset="0"/>
            </a:endParaRPr>
          </a:p>
        </p:txBody>
      </p:sp>
    </p:spTree>
    <p:extLst>
      <p:ext uri="{BB962C8B-B14F-4D97-AF65-F5344CB8AC3E}">
        <p14:creationId xmlns:p14="http://schemas.microsoft.com/office/powerpoint/2010/main" val="2895326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941F0-564B-4D6C-8228-909C2FFB14CB}"/>
              </a:ext>
            </a:extLst>
          </p:cNvPr>
          <p:cNvSpPr>
            <a:spLocks noGrp="1"/>
          </p:cNvSpPr>
          <p:nvPr>
            <p:ph type="title"/>
          </p:nvPr>
        </p:nvSpPr>
        <p:spPr>
          <a:xfrm>
            <a:off x="609600" y="152401"/>
            <a:ext cx="10972800" cy="516466"/>
          </a:xfrm>
        </p:spPr>
        <p:txBody>
          <a:bodyPr>
            <a:noAutofit/>
          </a:bodyPr>
          <a:lstStyle/>
          <a:p>
            <a:r>
              <a:rPr lang="en-US" sz="3600" dirty="0"/>
              <a:t>Re-Admission</a:t>
            </a:r>
          </a:p>
        </p:txBody>
      </p:sp>
      <p:sp>
        <p:nvSpPr>
          <p:cNvPr id="3" name="Content Placeholder 2">
            <a:extLst>
              <a:ext uri="{FF2B5EF4-FFF2-40B4-BE49-F238E27FC236}">
                <a16:creationId xmlns:a16="http://schemas.microsoft.com/office/drawing/2014/main" id="{0053187F-1C72-4330-9584-89643721F4DE}"/>
              </a:ext>
            </a:extLst>
          </p:cNvPr>
          <p:cNvSpPr>
            <a:spLocks noGrp="1"/>
          </p:cNvSpPr>
          <p:nvPr>
            <p:ph idx="1"/>
          </p:nvPr>
        </p:nvSpPr>
        <p:spPr>
          <a:xfrm>
            <a:off x="335560" y="668867"/>
            <a:ext cx="11246840" cy="5983602"/>
          </a:xfrm>
        </p:spPr>
        <p:txBody>
          <a:bodyPr>
            <a:normAutofit/>
          </a:bodyPr>
          <a:lstStyle/>
          <a:p>
            <a:pPr marL="0" marR="0" indent="0" algn="l">
              <a:spcBef>
                <a:spcPts val="0"/>
              </a:spcBef>
              <a:spcAft>
                <a:spcPts val="0"/>
              </a:spcAft>
              <a:buNone/>
            </a:pP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indent="0" algn="l">
              <a:spcBef>
                <a:spcPts val="0"/>
              </a:spcBef>
              <a:spcAft>
                <a:spcPts val="0"/>
              </a:spcAft>
              <a:buNone/>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To be considered for readmission, each applicant must submit the following credentials by May 1 for the fall semester. </a:t>
            </a:r>
          </a:p>
          <a:p>
            <a:pPr marL="0" marR="0" indent="0" algn="l">
              <a:spcBef>
                <a:spcPts val="0"/>
              </a:spcBef>
              <a:spcAft>
                <a:spcPts val="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0" indent="-457200" algn="l">
              <a:spcBef>
                <a:spcPts val="0"/>
              </a:spcBef>
              <a:spcAft>
                <a:spcPts val="0"/>
              </a:spcAft>
              <a:buAutoNum type="arabicPeriod"/>
              <a:tabLst>
                <a:tab pos="4572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A student who withdraws from or earns less than a grade of “C” in any course with the Surgical </a:t>
            </a:r>
          </a:p>
          <a:p>
            <a:pPr marL="0" marR="0" lvl="0" indent="0" algn="l">
              <a:spcBef>
                <a:spcPts val="0"/>
              </a:spcBef>
              <a:spcAft>
                <a:spcPts val="0"/>
              </a:spcAft>
              <a:buNone/>
              <a:tabLst>
                <a:tab pos="457200" algn="l"/>
              </a:tabLst>
            </a:pPr>
            <a:r>
              <a:rPr lang="en-US" sz="2000" dirty="0">
                <a:latin typeface="Arial" panose="020B0604020202020204" pitchFamily="34" charset="0"/>
                <a:ea typeface="Times New Roman" panose="02020603050405020304" pitchFamily="18" charset="0"/>
                <a:cs typeface="Times New Roman" panose="02020603050405020304" pitchFamily="18" charset="0"/>
              </a:rPr>
              <a:t>      </a:t>
            </a:r>
            <a:r>
              <a:rPr lang="en-US" sz="2000" dirty="0">
                <a:effectLst/>
                <a:latin typeface="Arial" panose="020B0604020202020204" pitchFamily="34" charset="0"/>
                <a:ea typeface="Times New Roman" panose="02020603050405020304" pitchFamily="18" charset="0"/>
                <a:cs typeface="Times New Roman" panose="02020603050405020304" pitchFamily="18" charset="0"/>
              </a:rPr>
              <a:t>Technology Program prefix will be dropped from the Surgical Technology Program.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a:spcBef>
                <a:spcPts val="0"/>
              </a:spcBef>
              <a:spcAft>
                <a:spcPts val="0"/>
              </a:spcAft>
              <a:buNone/>
              <a:tabLst>
                <a:tab pos="4572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2.	Readmission to the Surgical Technology Program will be dependent upon available resources 	and the selective admission process. Application is not a guarantee of readmission to the 	program.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a:spcBef>
                <a:spcPts val="0"/>
              </a:spcBef>
              <a:spcAft>
                <a:spcPts val="0"/>
              </a:spcAft>
              <a:buNone/>
              <a:tabLst>
                <a:tab pos="4572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3.	The process for readmission to the program is as follows: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gn="l">
              <a:spcBef>
                <a:spcPts val="0"/>
              </a:spcBef>
              <a:spcAft>
                <a:spcPts val="0"/>
              </a:spcAft>
              <a:buNone/>
              <a:tabLst>
                <a:tab pos="9144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a.	Students who wish to apply for readmission to the program must do so by the same dates 	as for admission May 1 for the fall semester.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gn="l">
              <a:spcBef>
                <a:spcPts val="0"/>
              </a:spcBef>
              <a:spcAft>
                <a:spcPts val="0"/>
              </a:spcAft>
              <a:buNone/>
              <a:tabLst>
                <a:tab pos="9144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b.	Submit a written request to the Surgical Technology Program Coordinator including 	information to justify readmission.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gn="l">
              <a:spcBef>
                <a:spcPts val="0"/>
              </a:spcBef>
              <a:spcAft>
                <a:spcPts val="0"/>
              </a:spcAft>
              <a:buNone/>
              <a:tabLst>
                <a:tab pos="9144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c.	If more than one year has elapsed since initial enrollment in a Surgical Technology 	Program, the entire sequence of surgical technology courses must be repeated.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gn="l">
              <a:spcBef>
                <a:spcPts val="0"/>
              </a:spcBef>
              <a:spcAft>
                <a:spcPts val="0"/>
              </a:spcAft>
              <a:buNone/>
              <a:tabLst>
                <a:tab pos="9144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d.	A student may be readmitted to the Surgical Technology Program one (1) time. A student 	must have at least a minimum grade point average of 2.00.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700" dirty="0"/>
          </a:p>
          <a:p>
            <a:pPr marL="0" indent="0">
              <a:buNone/>
            </a:pPr>
            <a:endParaRPr lang="en-US" dirty="0"/>
          </a:p>
        </p:txBody>
      </p:sp>
    </p:spTree>
    <p:extLst>
      <p:ext uri="{BB962C8B-B14F-4D97-AF65-F5344CB8AC3E}">
        <p14:creationId xmlns:p14="http://schemas.microsoft.com/office/powerpoint/2010/main" val="2386359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7E611-1D52-4862-BE19-E78A16095506}"/>
              </a:ext>
            </a:extLst>
          </p:cNvPr>
          <p:cNvSpPr>
            <a:spLocks noGrp="1"/>
          </p:cNvSpPr>
          <p:nvPr>
            <p:ph type="title"/>
          </p:nvPr>
        </p:nvSpPr>
        <p:spPr>
          <a:xfrm>
            <a:off x="609600" y="1"/>
            <a:ext cx="10972800" cy="478172"/>
          </a:xfrm>
        </p:spPr>
        <p:txBody>
          <a:bodyPr>
            <a:noAutofit/>
          </a:bodyPr>
          <a:lstStyle/>
          <a:p>
            <a:r>
              <a:rPr lang="en-US" sz="3200" dirty="0"/>
              <a:t>Transfer</a:t>
            </a:r>
          </a:p>
        </p:txBody>
      </p:sp>
      <p:sp>
        <p:nvSpPr>
          <p:cNvPr id="3" name="Content Placeholder 2">
            <a:extLst>
              <a:ext uri="{FF2B5EF4-FFF2-40B4-BE49-F238E27FC236}">
                <a16:creationId xmlns:a16="http://schemas.microsoft.com/office/drawing/2014/main" id="{27908457-6802-4AFA-AFD7-7929B2830CE6}"/>
              </a:ext>
            </a:extLst>
          </p:cNvPr>
          <p:cNvSpPr>
            <a:spLocks noGrp="1"/>
          </p:cNvSpPr>
          <p:nvPr>
            <p:ph idx="1"/>
          </p:nvPr>
        </p:nvSpPr>
        <p:spPr>
          <a:xfrm>
            <a:off x="609600" y="629174"/>
            <a:ext cx="10972800" cy="6056851"/>
          </a:xfrm>
        </p:spPr>
        <p:txBody>
          <a:bodyPr>
            <a:normAutofit/>
          </a:bodyPr>
          <a:lstStyle/>
          <a:p>
            <a:pPr marL="0" marR="0" indent="0" algn="l">
              <a:spcBef>
                <a:spcPts val="0"/>
              </a:spcBef>
              <a:spcAft>
                <a:spcPts val="0"/>
              </a:spcAft>
              <a:buNone/>
            </a:pP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indent="0" algn="l">
              <a:spcBef>
                <a:spcPts val="0"/>
              </a:spcBef>
              <a:spcAft>
                <a:spcPts val="0"/>
              </a:spcAft>
              <a:buNone/>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To transfer, each applicant must submit the following credentials by May 1 for the fall semester. </a:t>
            </a:r>
          </a:p>
          <a:p>
            <a:pPr marL="0" marR="0" indent="0" algn="l">
              <a:spcBef>
                <a:spcPts val="0"/>
              </a:spcBef>
              <a:spcAft>
                <a:spcPts val="0"/>
              </a:spcAft>
              <a:buNone/>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a:spcBef>
                <a:spcPts val="0"/>
              </a:spcBef>
              <a:spcAft>
                <a:spcPts val="0"/>
              </a:spcAft>
              <a:buNone/>
              <a:tabLst>
                <a:tab pos="4572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1.	Applicants who wish to transfer from one Surgical Technology Program to another must: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gn="l">
              <a:spcBef>
                <a:spcPts val="0"/>
              </a:spcBef>
              <a:spcAft>
                <a:spcPts val="0"/>
              </a:spcAft>
              <a:buNone/>
              <a:tabLst>
                <a:tab pos="9144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a.	Meet all admission requirements of the receiving institution;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lgn="l">
              <a:spcBef>
                <a:spcPts val="0"/>
              </a:spcBef>
              <a:spcAft>
                <a:spcPts val="0"/>
              </a:spcAft>
              <a:buNone/>
              <a:tabLst>
                <a:tab pos="9144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b.	Apply for admission to the program by the dates indicated above;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lvl="1" indent="-457200" algn="l">
              <a:spcBef>
                <a:spcPts val="0"/>
              </a:spcBef>
              <a:spcAft>
                <a:spcPts val="0"/>
              </a:spcAft>
              <a:buAutoNum type="alphaLcPeriod" startAt="3"/>
              <a:tabLst>
                <a:tab pos="9144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Notify the Coordinator of the Surgical Technology Program in writing, stating anticipated </a:t>
            </a:r>
          </a:p>
          <a:p>
            <a:pPr marL="457200" marR="0" lvl="1" indent="0" algn="l">
              <a:spcBef>
                <a:spcPts val="0"/>
              </a:spcBef>
              <a:spcAft>
                <a:spcPts val="0"/>
              </a:spcAft>
              <a:buNone/>
              <a:tabLst>
                <a:tab pos="914400" algn="l"/>
              </a:tabLst>
            </a:pPr>
            <a:r>
              <a:rPr lang="en-US" sz="2000" dirty="0">
                <a:latin typeface="Arial" panose="020B0604020202020204" pitchFamily="34" charset="0"/>
                <a:ea typeface="Times New Roman" panose="02020603050405020304" pitchFamily="18" charset="0"/>
                <a:cs typeface="Times New Roman" panose="02020603050405020304" pitchFamily="18" charset="0"/>
              </a:rPr>
              <a:t>	</a:t>
            </a:r>
            <a:r>
              <a:rPr lang="en-US" sz="2000" dirty="0">
                <a:effectLst/>
                <a:latin typeface="Arial" panose="020B0604020202020204" pitchFamily="34" charset="0"/>
                <a:ea typeface="Times New Roman" panose="02020603050405020304" pitchFamily="18" charset="0"/>
                <a:cs typeface="Times New Roman" panose="02020603050405020304" pitchFamily="18" charset="0"/>
              </a:rPr>
              <a:t>entry date and reason for transfer;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lvl="1" indent="-457200" algn="l">
              <a:spcBef>
                <a:spcPts val="0"/>
              </a:spcBef>
              <a:spcAft>
                <a:spcPts val="0"/>
              </a:spcAft>
              <a:buAutoNum type="alphaLcPeriod" startAt="4"/>
              <a:tabLst>
                <a:tab pos="9144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Have a faculty member from the program previously attended submit a letter of </a:t>
            </a:r>
          </a:p>
          <a:p>
            <a:pPr marL="457200" marR="0" lvl="1" indent="0" algn="l">
              <a:spcBef>
                <a:spcPts val="0"/>
              </a:spcBef>
              <a:spcAft>
                <a:spcPts val="0"/>
              </a:spcAft>
              <a:buNone/>
              <a:tabLst>
                <a:tab pos="914400" algn="l"/>
              </a:tabLst>
            </a:pPr>
            <a:r>
              <a:rPr lang="en-US" sz="2000" dirty="0">
                <a:latin typeface="Arial" panose="020B0604020202020204" pitchFamily="34" charset="0"/>
                <a:ea typeface="Times New Roman" panose="02020603050405020304" pitchFamily="18" charset="0"/>
                <a:cs typeface="Times New Roman" panose="02020603050405020304" pitchFamily="18" charset="0"/>
              </a:rPr>
              <a:t>	</a:t>
            </a:r>
            <a:r>
              <a:rPr lang="en-US" sz="2000" dirty="0">
                <a:effectLst/>
                <a:latin typeface="Arial" panose="020B0604020202020204" pitchFamily="34" charset="0"/>
                <a:ea typeface="Times New Roman" panose="02020603050405020304" pitchFamily="18" charset="0"/>
                <a:cs typeface="Times New Roman" panose="02020603050405020304" pitchFamily="18" charset="0"/>
              </a:rPr>
              <a:t>recommendation to the receiving institution; and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lvl="1" indent="-457200" algn="l">
              <a:spcBef>
                <a:spcPts val="0"/>
              </a:spcBef>
              <a:spcAft>
                <a:spcPts val="0"/>
              </a:spcAft>
              <a:buAutoNum type="alphaLcPeriod" startAt="5"/>
              <a:tabLst>
                <a:tab pos="9144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Submit an official transcript for evaluation by the Admissions Committee.</a:t>
            </a:r>
          </a:p>
          <a:p>
            <a:pPr marL="685800" marR="0" lvl="1" indent="-228600" algn="l">
              <a:spcBef>
                <a:spcPts val="0"/>
              </a:spcBef>
              <a:spcAft>
                <a:spcPts val="0"/>
              </a:spcAft>
              <a:buAutoNum type="alphaLcPeriod" startAt="5"/>
              <a:tabLst>
                <a:tab pos="914400" algn="l"/>
              </a:tabLs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0" indent="-457200" algn="l">
              <a:spcBef>
                <a:spcPts val="0"/>
              </a:spcBef>
              <a:spcAft>
                <a:spcPts val="0"/>
              </a:spcAft>
              <a:buAutoNum type="arabicPeriod" startAt="2"/>
              <a:tabLst>
                <a:tab pos="4572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If more than one year has elapsed since initial enrollment in a Surgical Technology </a:t>
            </a:r>
          </a:p>
          <a:p>
            <a:pPr marL="0" marR="0" lvl="0" indent="0" algn="l">
              <a:spcBef>
                <a:spcPts val="0"/>
              </a:spcBef>
              <a:spcAft>
                <a:spcPts val="0"/>
              </a:spcAft>
              <a:buNone/>
              <a:tabLst>
                <a:tab pos="457200" algn="l"/>
              </a:tabLst>
            </a:pPr>
            <a:r>
              <a:rPr lang="en-US" sz="2000" dirty="0">
                <a:latin typeface="Arial" panose="020B0604020202020204" pitchFamily="34" charset="0"/>
                <a:ea typeface="Times New Roman" panose="02020603050405020304" pitchFamily="18" charset="0"/>
                <a:cs typeface="Times New Roman" panose="02020603050405020304" pitchFamily="18" charset="0"/>
              </a:rPr>
              <a:t>	</a:t>
            </a:r>
            <a:r>
              <a:rPr lang="en-US" sz="2000" dirty="0">
                <a:effectLst/>
                <a:latin typeface="Arial" panose="020B0604020202020204" pitchFamily="34" charset="0"/>
                <a:ea typeface="Times New Roman" panose="02020603050405020304" pitchFamily="18" charset="0"/>
                <a:cs typeface="Times New Roman" panose="02020603050405020304" pitchFamily="18" charset="0"/>
              </a:rPr>
              <a:t>Program, the entire sequence of surgical technology courses must be repeated.  </a:t>
            </a:r>
          </a:p>
          <a:p>
            <a:pPr marL="0" marR="0" lvl="0" indent="0" algn="l">
              <a:spcBef>
                <a:spcPts val="0"/>
              </a:spcBef>
              <a:spcAft>
                <a:spcPts val="0"/>
              </a:spcAft>
              <a:buNone/>
              <a:tabLst>
                <a:tab pos="457200" algn="l"/>
              </a:tabLs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spcBef>
                <a:spcPts val="0"/>
              </a:spcBef>
              <a:spcAft>
                <a:spcPts val="0"/>
              </a:spcAft>
              <a:buFont typeface="+mj-lt"/>
              <a:buAutoNum type="arabicPeriod" startAt="3"/>
              <a:tabLst>
                <a:tab pos="457200" algn="l"/>
              </a:tabLs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Acceptance of any transfer student will be dependent upon available resources and the selective admission process.  Application is not a guarantee of acceptance to the program.</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a:spcBef>
                <a:spcPts val="0"/>
              </a:spcBef>
              <a:spcAft>
                <a:spcPts val="0"/>
              </a:spcAft>
              <a:buNone/>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602656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B943A-BE8B-45F0-9304-B2260B50441F}"/>
              </a:ext>
            </a:extLst>
          </p:cNvPr>
          <p:cNvSpPr>
            <a:spLocks noGrp="1"/>
          </p:cNvSpPr>
          <p:nvPr>
            <p:ph type="title"/>
          </p:nvPr>
        </p:nvSpPr>
        <p:spPr>
          <a:xfrm>
            <a:off x="609600" y="75501"/>
            <a:ext cx="10972800" cy="669565"/>
          </a:xfrm>
        </p:spPr>
        <p:txBody>
          <a:bodyPr>
            <a:noAutofit/>
          </a:bodyPr>
          <a:lstStyle/>
          <a:p>
            <a:r>
              <a:rPr lang="en-US" sz="3200" b="1" dirty="0">
                <a:effectLst/>
                <a:latin typeface="+mn-lt"/>
                <a:ea typeface="Times New Roman" panose="02020603050405020304" pitchFamily="18" charset="0"/>
              </a:rPr>
              <a:t>Selective Admissions Information</a:t>
            </a:r>
            <a:endParaRPr lang="en-US" sz="3200" dirty="0">
              <a:latin typeface="+mn-lt"/>
            </a:endParaRPr>
          </a:p>
        </p:txBody>
      </p:sp>
      <p:sp>
        <p:nvSpPr>
          <p:cNvPr id="3" name="Content Placeholder 2">
            <a:extLst>
              <a:ext uri="{FF2B5EF4-FFF2-40B4-BE49-F238E27FC236}">
                <a16:creationId xmlns:a16="http://schemas.microsoft.com/office/drawing/2014/main" id="{11A1E659-EDC6-4D7A-8D53-58EFC4D32729}"/>
              </a:ext>
            </a:extLst>
          </p:cNvPr>
          <p:cNvSpPr>
            <a:spLocks noGrp="1"/>
          </p:cNvSpPr>
          <p:nvPr>
            <p:ph idx="1"/>
          </p:nvPr>
        </p:nvSpPr>
        <p:spPr>
          <a:xfrm>
            <a:off x="609600" y="1219200"/>
            <a:ext cx="10972800" cy="5563298"/>
          </a:xfrm>
        </p:spPr>
        <p:txBody>
          <a:bodyPr/>
          <a:lstStyle/>
          <a:p>
            <a:pPr marL="0" marR="0" indent="0">
              <a:spcBef>
                <a:spcPts val="0"/>
              </a:spcBef>
              <a:spcAft>
                <a:spcPts val="0"/>
              </a:spcAft>
              <a:buNone/>
            </a:pPr>
            <a:r>
              <a:rPr lang="en-US" sz="2000" dirty="0">
                <a:effectLst/>
                <a:latin typeface="Calibri" panose="020F0502020204030204" pitchFamily="34" charset="0"/>
                <a:ea typeface="Times New Roman" panose="02020603050405020304" pitchFamily="18" charset="0"/>
              </a:rPr>
              <a:t>The following documents must be in your Selective Admissions File for it to be complete: </a:t>
            </a:r>
            <a:endParaRPr lang="en-US" sz="20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20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457200" algn="l"/>
              </a:tabLst>
            </a:pPr>
            <a:r>
              <a:rPr lang="en-US" sz="2000" dirty="0">
                <a:effectLst/>
                <a:latin typeface="Calibri" panose="020F0502020204030204" pitchFamily="34" charset="0"/>
                <a:ea typeface="Times New Roman" panose="02020603050405020304" pitchFamily="18" charset="0"/>
              </a:rPr>
              <a:t>Current application for admission to a KCTCS institution.</a:t>
            </a:r>
          </a:p>
          <a:p>
            <a:pPr marL="0" marR="0" lvl="0" indent="0">
              <a:spcBef>
                <a:spcPts val="0"/>
              </a:spcBef>
              <a:spcAft>
                <a:spcPts val="0"/>
              </a:spcAft>
              <a:buNone/>
              <a:tabLst>
                <a:tab pos="457200" algn="l"/>
              </a:tabLst>
            </a:pPr>
            <a:endParaRPr lang="en-US" sz="20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457200" algn="l"/>
              </a:tabLst>
            </a:pPr>
            <a:r>
              <a:rPr lang="en-US" sz="2000" dirty="0">
                <a:effectLst/>
                <a:latin typeface="Calibri" panose="020F0502020204030204" pitchFamily="34" charset="0"/>
                <a:ea typeface="Times New Roman" panose="02020603050405020304" pitchFamily="18" charset="0"/>
              </a:rPr>
              <a:t>Official transcripts of all post-secondary education, excluding KCTCS institutions.  </a:t>
            </a:r>
          </a:p>
          <a:p>
            <a:pPr marL="0" marR="0" lvl="0" indent="0">
              <a:spcBef>
                <a:spcPts val="0"/>
              </a:spcBef>
              <a:spcAft>
                <a:spcPts val="0"/>
              </a:spcAft>
              <a:buNone/>
              <a:tabLst>
                <a:tab pos="457200" algn="l"/>
              </a:tabLst>
            </a:pPr>
            <a:r>
              <a:rPr lang="en-US" sz="2000" dirty="0"/>
              <a:t>         Post-Secondary Education Transcripts </a:t>
            </a:r>
            <a:r>
              <a:rPr lang="en-US" sz="2000" dirty="0">
                <a:effectLst/>
                <a:latin typeface="Calibri" panose="020F0502020204030204" pitchFamily="34" charset="0"/>
                <a:ea typeface="Times New Roman" panose="02020603050405020304" pitchFamily="18" charset="0"/>
              </a:rPr>
              <a:t>– Registrar’s-Records Office</a:t>
            </a:r>
          </a:p>
          <a:p>
            <a:pPr marL="0" marR="0" lvl="0" indent="0">
              <a:spcBef>
                <a:spcPts val="0"/>
              </a:spcBef>
              <a:spcAft>
                <a:spcPts val="0"/>
              </a:spcAft>
              <a:buNone/>
              <a:tabLst>
                <a:tab pos="457200" algn="l"/>
              </a:tabLst>
            </a:pPr>
            <a:r>
              <a:rPr lang="en-US" sz="2000" dirty="0">
                <a:effectLst/>
                <a:latin typeface="Calibri" panose="020F0502020204030204" pitchFamily="34" charset="0"/>
                <a:ea typeface="Times New Roman" panose="02020603050405020304" pitchFamily="18" charset="0"/>
              </a:rPr>
              <a:t>         </a:t>
            </a:r>
            <a:r>
              <a:rPr lang="en-US" sz="2000" dirty="0">
                <a:latin typeface="Calibri" panose="020F0502020204030204" pitchFamily="34" charset="0"/>
                <a:ea typeface="Times New Roman" panose="02020603050405020304" pitchFamily="18" charset="0"/>
              </a:rPr>
              <a:t>Official transcripts </a:t>
            </a:r>
            <a:r>
              <a:rPr lang="en-US" sz="2000" dirty="0">
                <a:effectLst/>
                <a:latin typeface="Calibri" panose="020F0502020204030204" pitchFamily="34" charset="0"/>
                <a:ea typeface="Times New Roman" panose="02020603050405020304" pitchFamily="18" charset="0"/>
              </a:rPr>
              <a:t>cannot be hand delivered.</a:t>
            </a:r>
            <a:r>
              <a:rPr lang="en-US" sz="2000" dirty="0">
                <a:latin typeface="Calibri" panose="020F0502020204030204" pitchFamily="34" charset="0"/>
                <a:ea typeface="Times New Roman" panose="02020603050405020304" pitchFamily="18" charset="0"/>
              </a:rPr>
              <a:t>  We recommend using a digital credential service, </a:t>
            </a:r>
          </a:p>
          <a:p>
            <a:pPr marL="0" marR="0" lvl="0" indent="0">
              <a:spcBef>
                <a:spcPts val="0"/>
              </a:spcBef>
              <a:spcAft>
                <a:spcPts val="0"/>
              </a:spcAft>
              <a:buNone/>
              <a:tabLst>
                <a:tab pos="457200" algn="l"/>
              </a:tabLst>
            </a:pPr>
            <a:r>
              <a:rPr lang="en-US" sz="2000" dirty="0">
                <a:latin typeface="Calibri" panose="020F0502020204030204" pitchFamily="34" charset="0"/>
                <a:ea typeface="Times New Roman" panose="02020603050405020304" pitchFamily="18" charset="0"/>
              </a:rPr>
              <a:t>         such as:  </a:t>
            </a:r>
            <a:r>
              <a:rPr lang="en-US" sz="2000" dirty="0">
                <a:latin typeface="Calibri" panose="020F0502020204030204" pitchFamily="34" charset="0"/>
                <a:ea typeface="Times New Roman" panose="02020603050405020304" pitchFamily="18" charset="0"/>
                <a:hlinkClick r:id="rId2"/>
              </a:rPr>
              <a:t>www.parchment.com</a:t>
            </a:r>
            <a:r>
              <a:rPr lang="en-US" sz="2000" dirty="0">
                <a:latin typeface="Calibri" panose="020F0502020204030204" pitchFamily="34" charset="0"/>
                <a:ea typeface="Times New Roman" panose="02020603050405020304" pitchFamily="18" charset="0"/>
              </a:rPr>
              <a:t> or </a:t>
            </a:r>
            <a:r>
              <a:rPr lang="en-US" sz="2000" dirty="0">
                <a:latin typeface="Calibri" panose="020F0502020204030204" pitchFamily="34" charset="0"/>
                <a:ea typeface="Times New Roman" panose="02020603050405020304" pitchFamily="18" charset="0"/>
                <a:hlinkClick r:id="rId3"/>
              </a:rPr>
              <a:t>www.getmytranscript.com</a:t>
            </a:r>
            <a:r>
              <a:rPr lang="en-US" sz="2000" dirty="0">
                <a:latin typeface="Calibri" panose="020F0502020204030204" pitchFamily="34" charset="0"/>
                <a:ea typeface="Times New Roman" panose="02020603050405020304" pitchFamily="18" charset="0"/>
              </a:rPr>
              <a:t>.</a:t>
            </a:r>
          </a:p>
          <a:p>
            <a:pPr marL="0" marR="0" lvl="0" indent="0">
              <a:spcBef>
                <a:spcPts val="0"/>
              </a:spcBef>
              <a:spcAft>
                <a:spcPts val="0"/>
              </a:spcAft>
              <a:buNone/>
              <a:tabLst>
                <a:tab pos="457200" algn="l"/>
              </a:tabLst>
            </a:pPr>
            <a:endParaRPr lang="en-US" sz="2000" dirty="0">
              <a:latin typeface="Calibri" panose="020F0502020204030204" pitchFamily="34"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457200" algn="l"/>
              </a:tabLst>
            </a:pPr>
            <a:r>
              <a:rPr lang="en-US" sz="2000" dirty="0">
                <a:effectLst/>
                <a:latin typeface="Calibri" panose="020F0502020204030204" pitchFamily="34" charset="0"/>
                <a:ea typeface="Times New Roman" panose="02020603050405020304" pitchFamily="18" charset="0"/>
              </a:rPr>
              <a:t>ACT National Exam score and/or Placement Exam scores and/or PAX Exam scores. </a:t>
            </a:r>
          </a:p>
          <a:p>
            <a:pPr marL="0" marR="0" lvl="0" indent="0">
              <a:spcBef>
                <a:spcPts val="0"/>
              </a:spcBef>
              <a:spcAft>
                <a:spcPts val="0"/>
              </a:spcAft>
              <a:buNone/>
              <a:tabLst>
                <a:tab pos="457200" algn="l"/>
              </a:tabLst>
            </a:pPr>
            <a:endParaRPr lang="en-US" sz="20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457200" algn="l"/>
              </a:tabLst>
            </a:pPr>
            <a:r>
              <a:rPr lang="en-US" sz="2000" dirty="0">
                <a:effectLst/>
                <a:latin typeface="Calibri" panose="020F0502020204030204" pitchFamily="34" charset="0"/>
                <a:ea typeface="Times New Roman" panose="02020603050405020304" pitchFamily="18" charset="0"/>
              </a:rPr>
              <a:t>Proof of attendance at a Surgical Tech Program </a:t>
            </a:r>
            <a:r>
              <a:rPr lang="en-US" sz="2000" dirty="0">
                <a:latin typeface="Calibri" panose="020F0502020204030204" pitchFamily="34" charset="0"/>
                <a:ea typeface="Times New Roman" panose="02020603050405020304" pitchFamily="18" charset="0"/>
              </a:rPr>
              <a:t>Pre-admission Conference, submission form or attend in person.</a:t>
            </a:r>
            <a:endParaRPr lang="en-US" sz="20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000" dirty="0">
                <a:effectLst/>
                <a:latin typeface="Calibri" panose="020F0502020204030204" pitchFamily="34"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2000" b="1" dirty="0">
                <a:effectLst/>
                <a:ea typeface="Times New Roman" panose="02020603050405020304" pitchFamily="18" charset="0"/>
              </a:rPr>
              <a:t>Only complete Selective Admissions files will be considered for admission to the Surgical Tech Program.</a:t>
            </a:r>
          </a:p>
          <a:p>
            <a:pPr marL="0" indent="0">
              <a:buNone/>
            </a:pPr>
            <a:endParaRPr lang="en-US" dirty="0"/>
          </a:p>
        </p:txBody>
      </p:sp>
      <p:pic>
        <p:nvPicPr>
          <p:cNvPr id="4" name="Picture 3"/>
          <p:cNvPicPr>
            <a:picLocks noChangeAspect="1"/>
          </p:cNvPicPr>
          <p:nvPr/>
        </p:nvPicPr>
        <p:blipFill>
          <a:blip r:embed="rId4"/>
          <a:stretch>
            <a:fillRect/>
          </a:stretch>
        </p:blipFill>
        <p:spPr>
          <a:xfrm>
            <a:off x="10329333" y="176742"/>
            <a:ext cx="1688570" cy="1787525"/>
          </a:xfrm>
          <a:prstGeom prst="rect">
            <a:avLst/>
          </a:prstGeom>
        </p:spPr>
      </p:pic>
    </p:spTree>
    <p:extLst>
      <p:ext uri="{BB962C8B-B14F-4D97-AF65-F5344CB8AC3E}">
        <p14:creationId xmlns:p14="http://schemas.microsoft.com/office/powerpoint/2010/main" val="23322828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78DAC-1337-4896-8F72-949F1DA86B66}"/>
              </a:ext>
            </a:extLst>
          </p:cNvPr>
          <p:cNvSpPr>
            <a:spLocks noGrp="1"/>
          </p:cNvSpPr>
          <p:nvPr>
            <p:ph type="title"/>
          </p:nvPr>
        </p:nvSpPr>
        <p:spPr>
          <a:xfrm>
            <a:off x="609600" y="109057"/>
            <a:ext cx="10972800" cy="1042410"/>
          </a:xfrm>
        </p:spPr>
        <p:txBody>
          <a:bodyPr>
            <a:normAutofit/>
          </a:bodyPr>
          <a:lstStyle/>
          <a:p>
            <a:r>
              <a:rPr lang="en-US" b="1" dirty="0"/>
              <a:t>Surgical Technology Program Application</a:t>
            </a:r>
          </a:p>
        </p:txBody>
      </p:sp>
      <p:sp>
        <p:nvSpPr>
          <p:cNvPr id="3" name="Content Placeholder 2">
            <a:extLst>
              <a:ext uri="{FF2B5EF4-FFF2-40B4-BE49-F238E27FC236}">
                <a16:creationId xmlns:a16="http://schemas.microsoft.com/office/drawing/2014/main" id="{BDB10780-416F-4C35-9106-F65355F14214}"/>
              </a:ext>
            </a:extLst>
          </p:cNvPr>
          <p:cNvSpPr>
            <a:spLocks noGrp="1"/>
          </p:cNvSpPr>
          <p:nvPr>
            <p:ph idx="1"/>
          </p:nvPr>
        </p:nvSpPr>
        <p:spPr>
          <a:xfrm>
            <a:off x="609600" y="1625599"/>
            <a:ext cx="10972800" cy="4884257"/>
          </a:xfrm>
        </p:spPr>
        <p:txBody>
          <a:bodyPr>
            <a:normAutofit/>
          </a:bodyPr>
          <a:lstStyle/>
          <a:p>
            <a:pPr marL="0" indent="0">
              <a:buNone/>
            </a:pPr>
            <a:r>
              <a:rPr lang="en-US" sz="2600" dirty="0"/>
              <a:t>You </a:t>
            </a:r>
            <a:r>
              <a:rPr lang="en-US" sz="2600" b="1" dirty="0"/>
              <a:t>must complete </a:t>
            </a:r>
            <a:r>
              <a:rPr lang="en-US" sz="2600" dirty="0"/>
              <a:t>the program </a:t>
            </a:r>
            <a:r>
              <a:rPr lang="en-US" sz="2600" b="1" dirty="0"/>
              <a:t>application</a:t>
            </a:r>
            <a:r>
              <a:rPr lang="en-US" sz="2600" dirty="0"/>
              <a:t>.</a:t>
            </a:r>
          </a:p>
          <a:p>
            <a:endParaRPr lang="en-US" sz="2600" dirty="0"/>
          </a:p>
          <a:p>
            <a:pPr marL="0" indent="0">
              <a:buNone/>
            </a:pPr>
            <a:r>
              <a:rPr lang="en-US" sz="2800" b="1" dirty="0"/>
              <a:t>Link to electronic application</a:t>
            </a:r>
            <a:r>
              <a:rPr lang="en-US" sz="2800" b="1"/>
              <a:t>:  </a:t>
            </a:r>
            <a:r>
              <a:rPr lang="en-US" sz="2800">
                <a:hlinkClick r:id="rId2"/>
              </a:rPr>
              <a:t>Surgical Technology Program Application</a:t>
            </a:r>
            <a:endParaRPr lang="en-US" sz="2800" dirty="0"/>
          </a:p>
          <a:p>
            <a:pPr marL="0" indent="0">
              <a:buNone/>
            </a:pPr>
            <a:endParaRPr lang="en-US" dirty="0"/>
          </a:p>
          <a:p>
            <a:pPr marL="0" marR="0" indent="0">
              <a:spcBef>
                <a:spcPts val="0"/>
              </a:spcBef>
              <a:spcAft>
                <a:spcPts val="0"/>
              </a:spcAft>
              <a:buNone/>
            </a:pPr>
            <a:r>
              <a:rPr lang="en-US" sz="2600" b="1" dirty="0">
                <a:effectLst/>
                <a:latin typeface="Calibri" panose="020F0502020204030204" pitchFamily="34" charset="0"/>
                <a:ea typeface="Times New Roman" panose="02020603050405020304" pitchFamily="18" charset="0"/>
              </a:rPr>
              <a:t>Deadline </a:t>
            </a:r>
            <a:r>
              <a:rPr lang="en-US" sz="2600" dirty="0">
                <a:effectLst/>
                <a:latin typeface="Calibri" panose="020F0502020204030204" pitchFamily="34" charset="0"/>
                <a:ea typeface="Times New Roman" panose="02020603050405020304" pitchFamily="18" charset="0"/>
              </a:rPr>
              <a:t>for submission of materials is</a:t>
            </a:r>
            <a:r>
              <a:rPr lang="en-US" sz="2600" b="1" dirty="0">
                <a:effectLst/>
                <a:latin typeface="Calibri" panose="020F0502020204030204" pitchFamily="34" charset="0"/>
                <a:ea typeface="Times New Roman" panose="02020603050405020304" pitchFamily="18" charset="0"/>
              </a:rPr>
              <a:t> May 1 each year.</a:t>
            </a:r>
            <a:endParaRPr lang="en-US" sz="26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tabLst>
                <a:tab pos="228600" algn="l"/>
                <a:tab pos="914400" algn="l"/>
              </a:tabLst>
            </a:pPr>
            <a:r>
              <a:rPr lang="en-US" sz="2600" b="1" dirty="0">
                <a:effectLst/>
                <a:latin typeface="Calibri" panose="020F0502020204030204" pitchFamily="34" charset="0"/>
                <a:ea typeface="Times New Roman" panose="02020603050405020304" pitchFamily="18" charset="0"/>
              </a:rPr>
              <a:t> </a:t>
            </a:r>
            <a:endParaRPr lang="en-US" sz="26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tabLst>
                <a:tab pos="228600" algn="l"/>
                <a:tab pos="914400" algn="l"/>
              </a:tabLst>
            </a:pPr>
            <a:r>
              <a:rPr lang="en-US" sz="2600" b="1" dirty="0">
                <a:effectLst/>
                <a:latin typeface="Calibri" panose="020F0502020204030204" pitchFamily="34" charset="0"/>
                <a:ea typeface="Times New Roman" panose="02020603050405020304" pitchFamily="18" charset="0"/>
              </a:rPr>
              <a:t>REMEMBER, it is </a:t>
            </a:r>
            <a:r>
              <a:rPr lang="en-US" sz="2600" b="1" u="sng" dirty="0">
                <a:effectLst/>
                <a:latin typeface="Calibri" panose="020F0502020204030204" pitchFamily="34" charset="0"/>
                <a:ea typeface="Times New Roman" panose="02020603050405020304" pitchFamily="18" charset="0"/>
              </a:rPr>
              <a:t>your</a:t>
            </a:r>
            <a:r>
              <a:rPr lang="en-US" sz="2600" b="1" dirty="0">
                <a:effectLst/>
                <a:latin typeface="Calibri" panose="020F0502020204030204" pitchFamily="34" charset="0"/>
                <a:ea typeface="Times New Roman" panose="02020603050405020304" pitchFamily="18" charset="0"/>
              </a:rPr>
              <a:t> responsibility to ensure </a:t>
            </a:r>
            <a:r>
              <a:rPr lang="en-US" sz="2600" b="1" u="sng" dirty="0">
                <a:effectLst/>
                <a:latin typeface="Calibri" panose="020F0502020204030204" pitchFamily="34" charset="0"/>
                <a:ea typeface="Times New Roman" panose="02020603050405020304" pitchFamily="18" charset="0"/>
              </a:rPr>
              <a:t>your</a:t>
            </a:r>
            <a:r>
              <a:rPr lang="en-US" sz="2600" b="1" dirty="0">
                <a:effectLst/>
                <a:latin typeface="Calibri" panose="020F0502020204030204" pitchFamily="34" charset="0"/>
                <a:ea typeface="Times New Roman" panose="02020603050405020304" pitchFamily="18" charset="0"/>
              </a:rPr>
              <a:t> Surgical Tech Selective Admissions File is complete.  </a:t>
            </a:r>
            <a:endParaRPr lang="en-US" sz="26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321929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874BC-4312-4308-B92C-A62E52499C95}"/>
              </a:ext>
            </a:extLst>
          </p:cNvPr>
          <p:cNvSpPr>
            <a:spLocks noGrp="1"/>
          </p:cNvSpPr>
          <p:nvPr>
            <p:ph type="title"/>
          </p:nvPr>
        </p:nvSpPr>
        <p:spPr>
          <a:xfrm>
            <a:off x="609600" y="274638"/>
            <a:ext cx="10972800" cy="622345"/>
          </a:xfrm>
        </p:spPr>
        <p:txBody>
          <a:bodyPr>
            <a:normAutofit fontScale="90000"/>
          </a:bodyPr>
          <a:lstStyle/>
          <a:p>
            <a:r>
              <a:rPr lang="en-US" b="1" dirty="0"/>
              <a:t>Submission of Documents</a:t>
            </a:r>
          </a:p>
        </p:txBody>
      </p:sp>
      <p:sp>
        <p:nvSpPr>
          <p:cNvPr id="3" name="Content Placeholder 2">
            <a:extLst>
              <a:ext uri="{FF2B5EF4-FFF2-40B4-BE49-F238E27FC236}">
                <a16:creationId xmlns:a16="http://schemas.microsoft.com/office/drawing/2014/main" id="{56F603C7-E0CF-4067-AF34-4AE3697EC447}"/>
              </a:ext>
            </a:extLst>
          </p:cNvPr>
          <p:cNvSpPr>
            <a:spLocks noGrp="1"/>
          </p:cNvSpPr>
          <p:nvPr>
            <p:ph idx="1"/>
          </p:nvPr>
        </p:nvSpPr>
        <p:spPr>
          <a:xfrm>
            <a:off x="609600" y="1454331"/>
            <a:ext cx="10972800" cy="4894218"/>
          </a:xfrm>
        </p:spPr>
        <p:txBody>
          <a:bodyPr vert="horz" lIns="91440" tIns="45720" rIns="91440" bIns="45720" rtlCol="0" anchor="t">
            <a:normAutofit fontScale="47500" lnSpcReduction="20000"/>
          </a:bodyPr>
          <a:lstStyle/>
          <a:p>
            <a:pPr marL="457200" lvl="1" indent="0">
              <a:buNone/>
            </a:pPr>
            <a:endParaRPr lang="en-US" sz="4500" b="1" dirty="0"/>
          </a:p>
          <a:p>
            <a:pPr marL="457200" lvl="1" indent="0">
              <a:buNone/>
            </a:pPr>
            <a:r>
              <a:rPr lang="en-US" sz="4500" dirty="0"/>
              <a:t>Submit documents to the HCTC Registrar’s - Records Office</a:t>
            </a:r>
          </a:p>
          <a:p>
            <a:pPr marL="457200" lvl="1" indent="0">
              <a:buNone/>
            </a:pPr>
            <a:endParaRPr lang="en-US" sz="4200" dirty="0">
              <a:latin typeface="Arial"/>
              <a:cs typeface="Arial"/>
            </a:endParaRPr>
          </a:p>
          <a:p>
            <a:pPr marL="914400" lvl="2" indent="0">
              <a:spcBef>
                <a:spcPts val="0"/>
              </a:spcBef>
              <a:buNone/>
            </a:pPr>
            <a:r>
              <a:rPr lang="en-US" sz="4200" dirty="0">
                <a:effectLst/>
                <a:latin typeface="Arial"/>
                <a:ea typeface="Calibri"/>
                <a:cs typeface="Arial"/>
              </a:rPr>
              <a:t>-Libby Peters – </a:t>
            </a:r>
            <a:r>
              <a:rPr lang="en-US" sz="4200" u="sng" dirty="0">
                <a:solidFill>
                  <a:srgbClr val="0563C1"/>
                </a:solidFill>
                <a:effectLst/>
                <a:latin typeface="Arial"/>
                <a:ea typeface="Calibri"/>
                <a:cs typeface="Arial"/>
                <a:hlinkClick r:id="rId2"/>
              </a:rPr>
              <a:t>Libby.Peters@kctcs.edu</a:t>
            </a:r>
            <a:r>
              <a:rPr lang="en-US" sz="4200" dirty="0">
                <a:effectLst/>
                <a:latin typeface="Arial"/>
                <a:ea typeface="Calibri"/>
                <a:cs typeface="Arial"/>
              </a:rPr>
              <a:t> or call 487-3087</a:t>
            </a:r>
          </a:p>
          <a:p>
            <a:pPr marL="914400" lvl="2" indent="0">
              <a:spcBef>
                <a:spcPts val="0"/>
              </a:spcBef>
              <a:buNone/>
            </a:pPr>
            <a:r>
              <a:rPr lang="en-US" sz="4200" dirty="0">
                <a:effectLst/>
                <a:latin typeface="Arial"/>
                <a:ea typeface="Calibri"/>
                <a:cs typeface="Arial"/>
              </a:rPr>
              <a:t>-Scott Gross – </a:t>
            </a:r>
            <a:r>
              <a:rPr lang="en-US" sz="4200" u="sng" dirty="0">
                <a:solidFill>
                  <a:srgbClr val="0563C1"/>
                </a:solidFill>
                <a:effectLst/>
                <a:latin typeface="Arial"/>
                <a:ea typeface="Calibri"/>
                <a:cs typeface="Arial"/>
                <a:hlinkClick r:id="rId3"/>
              </a:rPr>
              <a:t>Scott.Gross@kctcs.edu</a:t>
            </a:r>
            <a:r>
              <a:rPr lang="en-US" sz="4200" dirty="0">
                <a:effectLst/>
                <a:latin typeface="Arial"/>
                <a:ea typeface="Calibri"/>
                <a:cs typeface="Arial"/>
              </a:rPr>
              <a:t> or call 487-3528</a:t>
            </a:r>
          </a:p>
          <a:p>
            <a:pPr marL="457200" lvl="1" indent="0">
              <a:buNone/>
            </a:pPr>
            <a:r>
              <a:rPr lang="en-US" sz="3800" dirty="0">
                <a:latin typeface="Arial"/>
                <a:ea typeface="Calibri"/>
                <a:cs typeface="Calibri"/>
              </a:rPr>
              <a:t>    </a:t>
            </a:r>
            <a:r>
              <a:rPr lang="en-US" sz="4200" dirty="0">
                <a:latin typeface="Arial"/>
                <a:ea typeface="Calibri"/>
                <a:cs typeface="Calibri"/>
              </a:rPr>
              <a:t>   -April Baker – </a:t>
            </a:r>
            <a:r>
              <a:rPr lang="en-US" sz="4200" dirty="0">
                <a:latin typeface="Arial"/>
                <a:ea typeface="Calibri"/>
                <a:cs typeface="Calibri"/>
                <a:hlinkClick r:id="rId4"/>
              </a:rPr>
              <a:t>abaker0275@kctcs.edu-</a:t>
            </a:r>
            <a:r>
              <a:rPr lang="en-US" sz="4200" dirty="0">
                <a:latin typeface="Arial"/>
                <a:ea typeface="Calibri"/>
                <a:cs typeface="Calibri"/>
              </a:rPr>
              <a:t> ST program application</a:t>
            </a:r>
          </a:p>
          <a:p>
            <a:pPr marL="914400" lvl="2" indent="0">
              <a:spcBef>
                <a:spcPts val="0"/>
              </a:spcBef>
              <a:buNone/>
            </a:pPr>
            <a:endParaRPr lang="en-US" sz="4200" dirty="0">
              <a:latin typeface="Arial"/>
              <a:ea typeface="Calibri"/>
              <a:cs typeface="Arial"/>
            </a:endParaRPr>
          </a:p>
          <a:p>
            <a:pPr marL="914400" lvl="2" indent="0">
              <a:spcBef>
                <a:spcPts val="0"/>
              </a:spcBef>
              <a:buNone/>
            </a:pPr>
            <a:endParaRPr lang="en-US" sz="4400" dirty="0">
              <a:latin typeface="Arial"/>
              <a:ea typeface="Calibri"/>
              <a:cs typeface="Arial"/>
            </a:endParaRPr>
          </a:p>
          <a:p>
            <a:pPr marL="457200" lvl="1" indent="0">
              <a:buNone/>
            </a:pPr>
            <a:endParaRPr lang="en-US" sz="4500" dirty="0"/>
          </a:p>
          <a:p>
            <a:pPr marL="457200" lvl="1" indent="0">
              <a:buNone/>
            </a:pPr>
            <a:r>
              <a:rPr lang="en-US" sz="4500" b="1" i="1" dirty="0"/>
              <a:t>The student is responsible for assuring their file is complete prior to the admissions deadline.</a:t>
            </a:r>
            <a:r>
              <a:rPr lang="en-US" sz="4500" b="1" dirty="0"/>
              <a:t> If your file is </a:t>
            </a:r>
            <a:r>
              <a:rPr lang="en-US" sz="4500" b="1" u="sng" dirty="0"/>
              <a:t>not complete </a:t>
            </a:r>
            <a:r>
              <a:rPr lang="en-US" sz="4500" b="1" dirty="0"/>
              <a:t>by the designated deadline of May 1 you are unable to be considered as an applicant for the Surgical Technology Program. </a:t>
            </a:r>
          </a:p>
          <a:p>
            <a:pPr marL="457200" lvl="1" indent="0">
              <a:buNone/>
            </a:pPr>
            <a:endParaRPr lang="en-US" dirty="0"/>
          </a:p>
          <a:p>
            <a:pPr marL="457200" lvl="1" indent="0">
              <a:buNone/>
            </a:pPr>
            <a:endParaRPr lang="en-US" dirty="0"/>
          </a:p>
          <a:p>
            <a:pPr marL="514350" lvl="1" indent="0">
              <a:buNone/>
            </a:pPr>
            <a:endParaRPr lang="en-US" dirty="0"/>
          </a:p>
          <a:p>
            <a:pPr marL="457200" lvl="1" indent="0">
              <a:buNone/>
            </a:pPr>
            <a:r>
              <a:rPr lang="en-US" dirty="0"/>
              <a:t>	</a:t>
            </a:r>
          </a:p>
        </p:txBody>
      </p:sp>
    </p:spTree>
    <p:extLst>
      <p:ext uri="{BB962C8B-B14F-4D97-AF65-F5344CB8AC3E}">
        <p14:creationId xmlns:p14="http://schemas.microsoft.com/office/powerpoint/2010/main" val="2777906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7"/>
            <a:ext cx="10972800" cy="2028296"/>
          </a:xfrm>
        </p:spPr>
        <p:txBody>
          <a:bodyPr>
            <a:normAutofit/>
          </a:bodyPr>
          <a:lstStyle/>
          <a:p>
            <a:pPr algn="l"/>
            <a:r>
              <a:rPr lang="en-US" sz="6000" dirty="0"/>
              <a:t>	Employment Outlook</a:t>
            </a:r>
          </a:p>
        </p:txBody>
      </p:sp>
      <p:sp>
        <p:nvSpPr>
          <p:cNvPr id="3" name="Content Placeholder 2"/>
          <p:cNvSpPr>
            <a:spLocks noGrp="1"/>
          </p:cNvSpPr>
          <p:nvPr>
            <p:ph idx="1"/>
          </p:nvPr>
        </p:nvSpPr>
        <p:spPr>
          <a:xfrm>
            <a:off x="609600" y="1574801"/>
            <a:ext cx="10972800" cy="4525963"/>
          </a:xfrm>
        </p:spPr>
        <p:txBody>
          <a:bodyPr>
            <a:normAutofit/>
          </a:bodyPr>
          <a:lstStyle/>
          <a:p>
            <a:pPr marL="0" indent="0">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800" dirty="0">
                <a:effectLst/>
                <a:latin typeface="Arial" panose="020B0604020202020204" pitchFamily="34" charset="0"/>
                <a:ea typeface="Calibri" panose="020F0502020204030204" pitchFamily="34" charset="0"/>
                <a:cs typeface="Arial" panose="020B0604020202020204" pitchFamily="34" charset="0"/>
              </a:rPr>
              <a:t>According to the National Labor Statistics in Washington, D.C., the job market for Surgical Technologist is projected to grow and will continue to rise through 2028. </a:t>
            </a:r>
            <a:r>
              <a:rPr lang="en-US" sz="2800" dirty="0">
                <a:solidFill>
                  <a:srgbClr val="211E1F"/>
                </a:solidFill>
                <a:effectLst/>
                <a:latin typeface="Arial" panose="020B0604020202020204" pitchFamily="34" charset="0"/>
                <a:ea typeface="Calibri" panose="020F0502020204030204" pitchFamily="34" charset="0"/>
                <a:cs typeface="Arial" panose="020B0604020202020204" pitchFamily="34" charset="0"/>
              </a:rPr>
              <a:t> At the local level, all graduated technologists are currently employed. Moreover, there is a demand for the upcoming graduating class, as well as continued phone inquiries on a monthly basis.</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9572625" y="274637"/>
            <a:ext cx="2009775" cy="2276475"/>
          </a:xfrm>
          <a:prstGeom prst="rect">
            <a:avLst/>
          </a:prstGeom>
        </p:spPr>
      </p:pic>
    </p:spTree>
    <p:extLst>
      <p:ext uri="{BB962C8B-B14F-4D97-AF65-F5344CB8AC3E}">
        <p14:creationId xmlns:p14="http://schemas.microsoft.com/office/powerpoint/2010/main" val="2307192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ABC4A-E84B-4469-A12D-2AC072BA999C}"/>
              </a:ext>
            </a:extLst>
          </p:cNvPr>
          <p:cNvSpPr>
            <a:spLocks noGrp="1"/>
          </p:cNvSpPr>
          <p:nvPr>
            <p:ph type="title"/>
          </p:nvPr>
        </p:nvSpPr>
        <p:spPr>
          <a:xfrm>
            <a:off x="609600" y="274638"/>
            <a:ext cx="10972800" cy="1139295"/>
          </a:xfrm>
        </p:spPr>
        <p:txBody>
          <a:bodyPr>
            <a:normAutofit/>
          </a:bodyPr>
          <a:lstStyle/>
          <a:p>
            <a:r>
              <a:rPr lang="en-US" b="1" dirty="0"/>
              <a:t>Program Accreditation Status</a:t>
            </a:r>
          </a:p>
        </p:txBody>
      </p:sp>
      <p:sp>
        <p:nvSpPr>
          <p:cNvPr id="3" name="Content Placeholder 2">
            <a:extLst>
              <a:ext uri="{FF2B5EF4-FFF2-40B4-BE49-F238E27FC236}">
                <a16:creationId xmlns:a16="http://schemas.microsoft.com/office/drawing/2014/main" id="{B67FF8BE-2BCC-46DF-8419-7CC4DD920DAC}"/>
              </a:ext>
            </a:extLst>
          </p:cNvPr>
          <p:cNvSpPr>
            <a:spLocks noGrp="1"/>
          </p:cNvSpPr>
          <p:nvPr>
            <p:ph idx="1"/>
          </p:nvPr>
        </p:nvSpPr>
        <p:spPr>
          <a:xfrm>
            <a:off x="609600" y="1088571"/>
            <a:ext cx="10972800" cy="5312228"/>
          </a:xfrm>
        </p:spPr>
        <p:txBody>
          <a:bodyPr>
            <a:noAutofit/>
          </a:bodyPr>
          <a:lstStyle/>
          <a:p>
            <a:pPr marL="0" indent="0">
              <a:buNone/>
            </a:pPr>
            <a:endParaRPr lang="en-US" sz="2400" dirty="0"/>
          </a:p>
          <a:p>
            <a:pPr marL="0" indent="0">
              <a:buNone/>
            </a:pPr>
            <a:r>
              <a:rPr lang="en-US" dirty="0">
                <a:effectLst/>
                <a:latin typeface="Arial" panose="020B0604020202020204" pitchFamily="34" charset="0"/>
                <a:ea typeface="Calibri" panose="020F0502020204030204" pitchFamily="34" charset="0"/>
                <a:cs typeface="Arial" panose="020B0604020202020204" pitchFamily="34" charset="0"/>
              </a:rPr>
              <a:t>The Hazard Community and Technical College Surgical Technology Program is accredited by the Commission on Accreditation of Allied Health Education Programs (CAAHEP), 9355- 113</a:t>
            </a:r>
            <a:r>
              <a:rPr lang="en-US" baseline="30000" dirty="0">
                <a:effectLst/>
                <a:latin typeface="Arial" panose="020B0604020202020204" pitchFamily="34" charset="0"/>
                <a:ea typeface="Calibri" panose="020F0502020204030204" pitchFamily="34" charset="0"/>
                <a:cs typeface="Arial" panose="020B0604020202020204" pitchFamily="34" charset="0"/>
              </a:rPr>
              <a:t>th</a:t>
            </a:r>
            <a:r>
              <a:rPr lang="en-US" dirty="0">
                <a:effectLst/>
                <a:latin typeface="Arial" panose="020B0604020202020204" pitchFamily="34" charset="0"/>
                <a:ea typeface="Calibri" panose="020F0502020204030204" pitchFamily="34" charset="0"/>
                <a:cs typeface="Arial" panose="020B0604020202020204" pitchFamily="34" charset="0"/>
              </a:rPr>
              <a:t> St. N, #7709, Seminole, Florida 33775; Phone: (727) 210-2350; Fax: (727) 210-2354; </a:t>
            </a:r>
          </a:p>
          <a:p>
            <a:pPr marL="0" indent="0">
              <a:buNone/>
            </a:pPr>
            <a:r>
              <a:rPr lang="en-US" dirty="0">
                <a:effectLst/>
                <a:latin typeface="Arial" panose="020B0604020202020204" pitchFamily="34" charset="0"/>
                <a:ea typeface="Calibri" panose="020F0502020204030204" pitchFamily="34" charset="0"/>
                <a:cs typeface="Arial" panose="020B0604020202020204" pitchFamily="34" charset="0"/>
              </a:rPr>
              <a:t>E-mail: </a:t>
            </a:r>
            <a:r>
              <a:rPr lang="en-US"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mail@caahep.org</a:t>
            </a:r>
            <a:r>
              <a:rPr lang="en-US" dirty="0">
                <a:effectLst/>
                <a:latin typeface="Arial" panose="020B0604020202020204" pitchFamily="34" charset="0"/>
                <a:ea typeface="Calibri" panose="020F0502020204030204" pitchFamily="34" charset="0"/>
                <a:cs typeface="Arial" panose="020B0604020202020204" pitchFamily="34" charset="0"/>
              </a:rPr>
              <a:t>; Web:  </a:t>
            </a:r>
            <a:r>
              <a:rPr lang="en-US"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www.caahep.org</a:t>
            </a:r>
            <a:r>
              <a:rPr lang="en-US" dirty="0">
                <a:effectLst/>
                <a:latin typeface="Arial" panose="020B0604020202020204" pitchFamily="34" charset="0"/>
                <a:ea typeface="Calibri" panose="020F0502020204030204" pitchFamily="34" charset="0"/>
                <a:cs typeface="Arial" panose="020B0604020202020204" pitchFamily="34" charset="0"/>
              </a:rPr>
              <a:t>.</a:t>
            </a:r>
          </a:p>
          <a:p>
            <a:pPr marL="0" indent="0">
              <a:buNone/>
            </a:pPr>
            <a:endParaRPr lang="en-US" sz="2400" dirty="0"/>
          </a:p>
        </p:txBody>
      </p:sp>
    </p:spTree>
    <p:extLst>
      <p:ext uri="{BB962C8B-B14F-4D97-AF65-F5344CB8AC3E}">
        <p14:creationId xmlns:p14="http://schemas.microsoft.com/office/powerpoint/2010/main" val="3739239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Notice of Nondiscrimination</a:t>
            </a:r>
            <a:endParaRPr lang="en-US" dirty="0"/>
          </a:p>
        </p:txBody>
      </p:sp>
      <p:sp>
        <p:nvSpPr>
          <p:cNvPr id="3" name="Content Placeholder 2"/>
          <p:cNvSpPr>
            <a:spLocks noGrp="1"/>
          </p:cNvSpPr>
          <p:nvPr>
            <p:ph idx="1"/>
          </p:nvPr>
        </p:nvSpPr>
        <p:spPr/>
        <p:txBody>
          <a:bodyPr>
            <a:normAutofit/>
          </a:bodyPr>
          <a:lstStyle/>
          <a:p>
            <a:pPr marL="0" indent="0">
              <a:buNone/>
            </a:pPr>
            <a:r>
              <a:rPr lang="en-US" dirty="0"/>
              <a:t>The Kentucky Community and Technical College System is an equal educational and employment opportunity institution and does not discriminate on the basis of; race, religion, color, sex, national origin, age, disability, family medical history, or genetic information. Further, we vigilantly prevent discrimination based on sexual orientation, parental status, marital status, political affiliation, military service, or any other non-merit based factor.</a:t>
            </a:r>
          </a:p>
          <a:p>
            <a:endParaRPr lang="en-US" dirty="0"/>
          </a:p>
        </p:txBody>
      </p:sp>
    </p:spTree>
    <p:extLst>
      <p:ext uri="{BB962C8B-B14F-4D97-AF65-F5344CB8AC3E}">
        <p14:creationId xmlns:p14="http://schemas.microsoft.com/office/powerpoint/2010/main" val="2351466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CAB57-3358-4BED-943D-AC77A9F5DFC9}"/>
              </a:ext>
            </a:extLst>
          </p:cNvPr>
          <p:cNvSpPr>
            <a:spLocks noGrp="1"/>
          </p:cNvSpPr>
          <p:nvPr>
            <p:ph type="title"/>
          </p:nvPr>
        </p:nvSpPr>
        <p:spPr>
          <a:xfrm>
            <a:off x="609600" y="83890"/>
            <a:ext cx="10972800" cy="1076708"/>
          </a:xfrm>
        </p:spPr>
        <p:txBody>
          <a:bodyPr>
            <a:normAutofit/>
          </a:bodyPr>
          <a:lstStyle/>
          <a:p>
            <a:r>
              <a:rPr lang="en-US" sz="4000" b="1" dirty="0"/>
              <a:t>MS Teams Virtual Meeting Rules</a:t>
            </a:r>
            <a:endParaRPr lang="en-US" sz="4000" b="1" dirty="0">
              <a:ea typeface="Calibri"/>
              <a:cs typeface="Calibri"/>
            </a:endParaRPr>
          </a:p>
        </p:txBody>
      </p:sp>
      <p:sp>
        <p:nvSpPr>
          <p:cNvPr id="3" name="Content Placeholder 2">
            <a:extLst>
              <a:ext uri="{FF2B5EF4-FFF2-40B4-BE49-F238E27FC236}">
                <a16:creationId xmlns:a16="http://schemas.microsoft.com/office/drawing/2014/main" id="{28669F17-2A2F-4EFE-AC15-8BBFA3E2B945}"/>
              </a:ext>
            </a:extLst>
          </p:cNvPr>
          <p:cNvSpPr>
            <a:spLocks noGrp="1"/>
          </p:cNvSpPr>
          <p:nvPr>
            <p:ph idx="1"/>
          </p:nvPr>
        </p:nvSpPr>
        <p:spPr>
          <a:xfrm>
            <a:off x="609600" y="1346200"/>
            <a:ext cx="10972800" cy="5213990"/>
          </a:xfrm>
        </p:spPr>
        <p:txBody>
          <a:bodyPr vert="horz" lIns="91440" tIns="45720" rIns="91440" bIns="45720" rtlCol="0" anchor="t">
            <a:normAutofit fontScale="92500" lnSpcReduction="20000"/>
          </a:bodyPr>
          <a:lstStyle/>
          <a:p>
            <a:endParaRPr lang="en-US" dirty="0">
              <a:ea typeface="Calibri"/>
              <a:cs typeface="Calibri"/>
            </a:endParaRPr>
          </a:p>
          <a:p>
            <a:pPr>
              <a:buFont typeface="Arial"/>
              <a:buChar char="•"/>
            </a:pPr>
            <a:r>
              <a:rPr lang="en-US" sz="2700" dirty="0">
                <a:ea typeface="Calibri"/>
                <a:cs typeface="Calibri"/>
              </a:rPr>
              <a:t>Please mute all microphones. It cuts down on the background noise for everyone</a:t>
            </a:r>
          </a:p>
          <a:p>
            <a:pPr marL="0" indent="0">
              <a:buNone/>
            </a:pPr>
            <a:endParaRPr lang="en-US" sz="2200" dirty="0">
              <a:ea typeface="Calibri"/>
              <a:cs typeface="Calibri"/>
            </a:endParaRPr>
          </a:p>
          <a:p>
            <a:pPr>
              <a:buFont typeface="Arial"/>
              <a:buChar char="•"/>
            </a:pPr>
            <a:r>
              <a:rPr lang="en-US" sz="2700" dirty="0">
                <a:ea typeface="Calibri"/>
                <a:cs typeface="Calibri"/>
              </a:rPr>
              <a:t>You will have opportunities to ask questions throughout the presentation.</a:t>
            </a:r>
          </a:p>
          <a:p>
            <a:pPr marL="0" indent="0">
              <a:buNone/>
            </a:pPr>
            <a:endParaRPr lang="en-US" sz="2200" dirty="0">
              <a:ea typeface="Calibri"/>
              <a:cs typeface="Calibri"/>
            </a:endParaRPr>
          </a:p>
          <a:p>
            <a:pPr>
              <a:buFont typeface="Arial"/>
              <a:buChar char="•"/>
            </a:pPr>
            <a:r>
              <a:rPr lang="en-US" sz="2700" dirty="0">
                <a:ea typeface="Calibri"/>
                <a:cs typeface="Calibri"/>
              </a:rPr>
              <a:t>Turn off your video camera. This decreases the band width and will make the presentation run smoother.</a:t>
            </a:r>
          </a:p>
          <a:p>
            <a:pPr>
              <a:buFont typeface="Arial"/>
              <a:buChar char="•"/>
            </a:pPr>
            <a:endParaRPr lang="en-US" sz="2000" dirty="0">
              <a:ea typeface="Calibri"/>
              <a:cs typeface="Calibri"/>
            </a:endParaRPr>
          </a:p>
          <a:p>
            <a:pPr>
              <a:buFont typeface="Arial"/>
              <a:buChar char="•"/>
            </a:pPr>
            <a:r>
              <a:rPr lang="en-US" sz="2700" dirty="0">
                <a:ea typeface="Calibri"/>
                <a:cs typeface="Calibri"/>
              </a:rPr>
              <a:t>Turn </a:t>
            </a:r>
            <a:r>
              <a:rPr lang="en-US" sz="2700" b="1" dirty="0">
                <a:ea typeface="Calibri"/>
                <a:cs typeface="Calibri"/>
              </a:rPr>
              <a:t>on</a:t>
            </a:r>
            <a:r>
              <a:rPr lang="en-US" sz="2700" dirty="0">
                <a:ea typeface="Calibri"/>
                <a:cs typeface="Calibri"/>
              </a:rPr>
              <a:t> the chat box. </a:t>
            </a:r>
          </a:p>
          <a:p>
            <a:pPr>
              <a:buFont typeface="Arial"/>
              <a:buChar char="•"/>
            </a:pPr>
            <a:endParaRPr lang="en-US" sz="2000" dirty="0">
              <a:ea typeface="Calibri"/>
              <a:cs typeface="Calibri"/>
            </a:endParaRPr>
          </a:p>
          <a:p>
            <a:pPr>
              <a:buFont typeface="Arial"/>
              <a:buChar char="•"/>
            </a:pPr>
            <a:r>
              <a:rPr lang="en-US" sz="2700" b="1" u="sng" dirty="0">
                <a:ea typeface="Calibri"/>
                <a:cs typeface="Calibri"/>
              </a:rPr>
              <a:t>You MUST type in your name and student e-mail address within the chat box. </a:t>
            </a:r>
            <a:r>
              <a:rPr lang="en-US" sz="2700" u="sng" dirty="0">
                <a:ea typeface="Calibri"/>
                <a:cs typeface="Calibri"/>
              </a:rPr>
              <a:t>It is how we take attendance for this conference.</a:t>
            </a:r>
            <a:endParaRPr lang="en-US" sz="2700" dirty="0">
              <a:ea typeface="Calibri"/>
              <a:cs typeface="Calibri"/>
            </a:endParaRPr>
          </a:p>
          <a:p>
            <a:pPr marL="0" indent="0">
              <a:buNone/>
            </a:pPr>
            <a:endParaRPr lang="en-US" sz="2000" dirty="0">
              <a:ea typeface="Calibri"/>
              <a:cs typeface="Calibri"/>
            </a:endParaRPr>
          </a:p>
          <a:p>
            <a:pPr>
              <a:buFont typeface="Arial"/>
              <a:buChar char="•"/>
            </a:pPr>
            <a:r>
              <a:rPr lang="en-US" sz="2700" dirty="0">
                <a:ea typeface="Calibri"/>
                <a:cs typeface="Calibri"/>
              </a:rPr>
              <a:t>This meeting is being recorded.</a:t>
            </a:r>
            <a:endParaRPr lang="en-US" dirty="0"/>
          </a:p>
          <a:p>
            <a:pPr marL="0" indent="0">
              <a:buNone/>
            </a:pPr>
            <a:endParaRPr lang="en-US" sz="2400" dirty="0">
              <a:ea typeface="Calibri"/>
              <a:cs typeface="Calibri"/>
            </a:endParaRPr>
          </a:p>
        </p:txBody>
      </p:sp>
      <p:pic>
        <p:nvPicPr>
          <p:cNvPr id="4" name="Picture 3"/>
          <p:cNvPicPr>
            <a:picLocks noChangeAspect="1"/>
          </p:cNvPicPr>
          <p:nvPr/>
        </p:nvPicPr>
        <p:blipFill>
          <a:blip r:embed="rId2"/>
          <a:stretch>
            <a:fillRect/>
          </a:stretch>
        </p:blipFill>
        <p:spPr>
          <a:xfrm>
            <a:off x="10892228" y="671118"/>
            <a:ext cx="1202268" cy="978959"/>
          </a:xfrm>
          <a:prstGeom prst="rect">
            <a:avLst/>
          </a:prstGeom>
        </p:spPr>
      </p:pic>
    </p:spTree>
    <p:extLst>
      <p:ext uri="{BB962C8B-B14F-4D97-AF65-F5344CB8AC3E}">
        <p14:creationId xmlns:p14="http://schemas.microsoft.com/office/powerpoint/2010/main" val="2084967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F5E6F-5C10-800D-C6F5-AE17B63A5FD1}"/>
              </a:ext>
            </a:extLst>
          </p:cNvPr>
          <p:cNvSpPr>
            <a:spLocks noGrp="1"/>
          </p:cNvSpPr>
          <p:nvPr>
            <p:ph type="title"/>
          </p:nvPr>
        </p:nvSpPr>
        <p:spPr/>
        <p:txBody>
          <a:bodyPr/>
          <a:lstStyle/>
          <a:p>
            <a:r>
              <a:rPr lang="en-US" dirty="0"/>
              <a:t>Program Coordinator’s Information</a:t>
            </a:r>
          </a:p>
        </p:txBody>
      </p:sp>
      <p:sp>
        <p:nvSpPr>
          <p:cNvPr id="3" name="Content Placeholder 2">
            <a:extLst>
              <a:ext uri="{FF2B5EF4-FFF2-40B4-BE49-F238E27FC236}">
                <a16:creationId xmlns:a16="http://schemas.microsoft.com/office/drawing/2014/main" id="{6DAC8919-864A-4B77-2679-D1A7AE2FC724}"/>
              </a:ext>
            </a:extLst>
          </p:cNvPr>
          <p:cNvSpPr>
            <a:spLocks noGrp="1"/>
          </p:cNvSpPr>
          <p:nvPr>
            <p:ph idx="1"/>
          </p:nvPr>
        </p:nvSpPr>
        <p:spPr/>
        <p:txBody>
          <a:bodyPr vert="horz" lIns="91440" tIns="45720" rIns="91440" bIns="45720" rtlCol="0" anchor="t">
            <a:normAutofit/>
          </a:bodyPr>
          <a:lstStyle/>
          <a:p>
            <a:r>
              <a:rPr lang="en-US" dirty="0"/>
              <a:t>Joe Morris CST, CSA, CSFA</a:t>
            </a:r>
          </a:p>
          <a:p>
            <a:r>
              <a:rPr lang="en-US" dirty="0"/>
              <a:t>Office: 606-487-3166</a:t>
            </a:r>
          </a:p>
          <a:p>
            <a:r>
              <a:rPr lang="en-US" dirty="0"/>
              <a:t>Email: </a:t>
            </a:r>
            <a:r>
              <a:rPr lang="en-US" dirty="0">
                <a:hlinkClick r:id="rId2"/>
              </a:rPr>
              <a:t>jmorris0115@kctcs.edu</a:t>
            </a:r>
            <a:r>
              <a:rPr lang="en-US" dirty="0"/>
              <a:t> </a:t>
            </a:r>
          </a:p>
          <a:p>
            <a:endParaRPr lang="en-US" dirty="0"/>
          </a:p>
          <a:p>
            <a:r>
              <a:rPr lang="en-US" dirty="0"/>
              <a:t>Please contact me for any questions or if you want to make sure your file is complete. </a:t>
            </a:r>
          </a:p>
        </p:txBody>
      </p:sp>
    </p:spTree>
    <p:extLst>
      <p:ext uri="{BB962C8B-B14F-4D97-AF65-F5344CB8AC3E}">
        <p14:creationId xmlns:p14="http://schemas.microsoft.com/office/powerpoint/2010/main" val="1451170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BD93B-FE2D-4A18-AE57-B5E201B60B49}"/>
              </a:ext>
            </a:extLst>
          </p:cNvPr>
          <p:cNvSpPr>
            <a:spLocks noGrp="1"/>
          </p:cNvSpPr>
          <p:nvPr>
            <p:ph type="title"/>
          </p:nvPr>
        </p:nvSpPr>
        <p:spPr/>
        <p:txBody>
          <a:bodyPr>
            <a:normAutofit/>
          </a:bodyPr>
          <a:lstStyle/>
          <a:p>
            <a:r>
              <a:rPr lang="en-US" sz="6600" b="1" dirty="0"/>
              <a:t>Questions</a:t>
            </a:r>
          </a:p>
        </p:txBody>
      </p:sp>
      <p:sp>
        <p:nvSpPr>
          <p:cNvPr id="3" name="Content Placeholder 2">
            <a:extLst>
              <a:ext uri="{FF2B5EF4-FFF2-40B4-BE49-F238E27FC236}">
                <a16:creationId xmlns:a16="http://schemas.microsoft.com/office/drawing/2014/main" id="{2A8FC56C-C396-4522-985E-ADE583E5904A}"/>
              </a:ext>
            </a:extLst>
          </p:cNvPr>
          <p:cNvSpPr>
            <a:spLocks noGrp="1"/>
          </p:cNvSpPr>
          <p:nvPr>
            <p:ph idx="1"/>
          </p:nvPr>
        </p:nvSpPr>
        <p:spPr>
          <a:xfrm>
            <a:off x="287383" y="1600201"/>
            <a:ext cx="11504023" cy="4525963"/>
          </a:xfrm>
        </p:spPr>
        <p:txBody>
          <a:bodyPr>
            <a:normAutofit lnSpcReduction="10000"/>
          </a:bodyPr>
          <a:lstStyle/>
          <a:p>
            <a:pPr marL="0" indent="0">
              <a:buNone/>
            </a:pPr>
            <a:endParaRPr lang="en-US" dirty="0"/>
          </a:p>
          <a:p>
            <a:pPr marL="0" indent="0">
              <a:buNone/>
            </a:pPr>
            <a:r>
              <a:rPr lang="en-US" sz="4400" b="1" dirty="0"/>
              <a:t>		</a:t>
            </a:r>
            <a:endParaRPr lang="en-US" sz="7200" b="1" dirty="0"/>
          </a:p>
          <a:p>
            <a:endParaRPr lang="en-US" dirty="0"/>
          </a:p>
          <a:p>
            <a:endParaRPr lang="en-US" dirty="0"/>
          </a:p>
          <a:p>
            <a:endParaRPr lang="en-US" dirty="0"/>
          </a:p>
          <a:p>
            <a:pPr marL="0" indent="0" algn="ctr">
              <a:buNone/>
            </a:pPr>
            <a:r>
              <a:rPr lang="en-US" sz="4000" dirty="0">
                <a:latin typeface="Arial" panose="020B0604020202020204" pitchFamily="34" charset="0"/>
                <a:cs typeface="Arial" panose="020B0604020202020204" pitchFamily="34" charset="0"/>
              </a:rPr>
              <a:t>Thank you for your interest in the </a:t>
            </a:r>
          </a:p>
          <a:p>
            <a:pPr marL="0" indent="0" algn="ctr">
              <a:buNone/>
            </a:pPr>
            <a:r>
              <a:rPr lang="en-US" sz="4000" dirty="0">
                <a:latin typeface="Arial" panose="020B0604020202020204" pitchFamily="34" charset="0"/>
                <a:cs typeface="Arial" panose="020B0604020202020204" pitchFamily="34" charset="0"/>
              </a:rPr>
              <a:t>Surgical Technology Program!</a:t>
            </a:r>
          </a:p>
        </p:txBody>
      </p:sp>
      <p:pic>
        <p:nvPicPr>
          <p:cNvPr id="5" name="Picture 4"/>
          <p:cNvPicPr>
            <a:picLocks noChangeAspect="1"/>
          </p:cNvPicPr>
          <p:nvPr/>
        </p:nvPicPr>
        <p:blipFill>
          <a:blip r:embed="rId2"/>
          <a:stretch>
            <a:fillRect/>
          </a:stretch>
        </p:blipFill>
        <p:spPr>
          <a:xfrm>
            <a:off x="4417219" y="1493521"/>
            <a:ext cx="3357562" cy="2928143"/>
          </a:xfrm>
          <a:prstGeom prst="rect">
            <a:avLst/>
          </a:prstGeom>
        </p:spPr>
      </p:pic>
    </p:spTree>
    <p:extLst>
      <p:ext uri="{BB962C8B-B14F-4D97-AF65-F5344CB8AC3E}">
        <p14:creationId xmlns:p14="http://schemas.microsoft.com/office/powerpoint/2010/main" val="4053255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60849-1835-4759-A5C3-B13CA7ECD946}"/>
              </a:ext>
            </a:extLst>
          </p:cNvPr>
          <p:cNvSpPr>
            <a:spLocks noGrp="1"/>
          </p:cNvSpPr>
          <p:nvPr>
            <p:ph type="title"/>
          </p:nvPr>
        </p:nvSpPr>
        <p:spPr>
          <a:xfrm>
            <a:off x="609600" y="274638"/>
            <a:ext cx="10972800" cy="572650"/>
          </a:xfrm>
        </p:spPr>
        <p:txBody>
          <a:bodyPr>
            <a:normAutofit fontScale="90000"/>
          </a:bodyPr>
          <a:lstStyle/>
          <a:p>
            <a:r>
              <a:rPr lang="en-US" dirty="0"/>
              <a:t>About the Surgical Tech Program </a:t>
            </a:r>
          </a:p>
        </p:txBody>
      </p:sp>
      <p:sp>
        <p:nvSpPr>
          <p:cNvPr id="3" name="Content Placeholder 2">
            <a:extLst>
              <a:ext uri="{FF2B5EF4-FFF2-40B4-BE49-F238E27FC236}">
                <a16:creationId xmlns:a16="http://schemas.microsoft.com/office/drawing/2014/main" id="{FAA92758-3BCB-46C1-9453-82FAC6B64C3D}"/>
              </a:ext>
            </a:extLst>
          </p:cNvPr>
          <p:cNvSpPr>
            <a:spLocks noGrp="1"/>
          </p:cNvSpPr>
          <p:nvPr>
            <p:ph idx="1"/>
          </p:nvPr>
        </p:nvSpPr>
        <p:spPr>
          <a:xfrm>
            <a:off x="609600" y="847288"/>
            <a:ext cx="10972800" cy="5736074"/>
          </a:xfrm>
        </p:spPr>
        <p:txBody>
          <a:bodyPr>
            <a:normAutofit fontScale="32500" lnSpcReduction="20000"/>
          </a:bodyPr>
          <a:lstStyle/>
          <a:p>
            <a:pPr marL="0" indent="0">
              <a:buNone/>
            </a:pPr>
            <a:endParaRPr lang="en-US" sz="9600" dirty="0"/>
          </a:p>
          <a:p>
            <a:r>
              <a:rPr lang="en-US" sz="9600" dirty="0"/>
              <a:t>This is a two-year program leading to the Associate in Applied Science degree.</a:t>
            </a:r>
          </a:p>
          <a:p>
            <a:endParaRPr lang="en-US" sz="9600" dirty="0"/>
          </a:p>
          <a:p>
            <a:r>
              <a:rPr lang="en-US" sz="9600" dirty="0"/>
              <a:t>The curriculum is comprised of general education and surgical technology courses ; however, your general education courses are completed first and once accepted, its 10 months.  The program runs from August to May each year.</a:t>
            </a:r>
          </a:p>
          <a:p>
            <a:endParaRPr lang="en-US" sz="9600" dirty="0"/>
          </a:p>
          <a:p>
            <a:r>
              <a:rPr lang="en-US" sz="9600" dirty="0"/>
              <a:t> Various facilities are utilized for clinical experiences. </a:t>
            </a:r>
          </a:p>
          <a:p>
            <a:endParaRPr lang="en-US" sz="9600" dirty="0"/>
          </a:p>
          <a:p>
            <a:r>
              <a:rPr lang="en-US" sz="9600" dirty="0"/>
              <a:t>Enrollment in this program is limited; therefore, a selective admissions process utilizing a point index system is followed. </a:t>
            </a:r>
            <a:endParaRPr lang="en-US" sz="7400" dirty="0"/>
          </a:p>
          <a:p>
            <a:endParaRPr lang="en-US" sz="7200" dirty="0"/>
          </a:p>
          <a:p>
            <a:endParaRPr lang="en-US" dirty="0"/>
          </a:p>
        </p:txBody>
      </p:sp>
    </p:spTree>
    <p:extLst>
      <p:ext uri="{BB962C8B-B14F-4D97-AF65-F5344CB8AC3E}">
        <p14:creationId xmlns:p14="http://schemas.microsoft.com/office/powerpoint/2010/main" val="431431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462BB-9EC4-4A81-8C23-804CD6E1704B}"/>
              </a:ext>
            </a:extLst>
          </p:cNvPr>
          <p:cNvSpPr>
            <a:spLocks noGrp="1"/>
          </p:cNvSpPr>
          <p:nvPr>
            <p:ph type="title"/>
          </p:nvPr>
        </p:nvSpPr>
        <p:spPr>
          <a:xfrm>
            <a:off x="609600" y="274638"/>
            <a:ext cx="10972800" cy="596219"/>
          </a:xfrm>
        </p:spPr>
        <p:txBody>
          <a:bodyPr>
            <a:normAutofit fontScale="90000"/>
          </a:bodyPr>
          <a:lstStyle/>
          <a:p>
            <a:r>
              <a:rPr lang="en-US" dirty="0">
                <a:effectLst/>
                <a:latin typeface="Calibri" panose="020F0502020204030204" pitchFamily="34" charset="0"/>
                <a:ea typeface="Calibri" panose="020F0502020204030204" pitchFamily="34" charset="0"/>
                <a:cs typeface="Times New Roman" panose="02020603050405020304" pitchFamily="18" charset="0"/>
              </a:rPr>
              <a:t>Program Format</a:t>
            </a:r>
            <a:endParaRPr lang="en-US" dirty="0"/>
          </a:p>
        </p:txBody>
      </p:sp>
      <p:sp>
        <p:nvSpPr>
          <p:cNvPr id="3" name="Content Placeholder 2">
            <a:extLst>
              <a:ext uri="{FF2B5EF4-FFF2-40B4-BE49-F238E27FC236}">
                <a16:creationId xmlns:a16="http://schemas.microsoft.com/office/drawing/2014/main" id="{FA9B4799-371E-46A8-A8A8-C695422C5BDE}"/>
              </a:ext>
            </a:extLst>
          </p:cNvPr>
          <p:cNvSpPr>
            <a:spLocks noGrp="1"/>
          </p:cNvSpPr>
          <p:nvPr>
            <p:ph idx="1"/>
          </p:nvPr>
        </p:nvSpPr>
        <p:spPr>
          <a:xfrm>
            <a:off x="609600" y="757647"/>
            <a:ext cx="10972800" cy="5651862"/>
          </a:xfrm>
        </p:spPr>
        <p:txBody>
          <a:bodyPr>
            <a:normAutofit/>
          </a:bodyPr>
          <a:lstStyle/>
          <a:p>
            <a:pPr marL="0" marR="0" indent="0">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The lecture component </a:t>
            </a:r>
            <a:r>
              <a:rPr lang="en-US" dirty="0">
                <a:latin typeface="Calibri" panose="020F0502020204030204" pitchFamily="34" charset="0"/>
                <a:ea typeface="Calibri" panose="020F0502020204030204" pitchFamily="34" charset="0"/>
                <a:cs typeface="Times New Roman" panose="02020603050405020304" pitchFamily="18" charset="0"/>
              </a:rPr>
              <a:t>of the Surgical Tech courses is taught in person and utilizing blackboard. </a:t>
            </a:r>
          </a:p>
          <a:p>
            <a:pPr marL="0" marR="0" indent="0">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dirty="0">
                <a:latin typeface="Calibri" panose="020F0502020204030204" pitchFamily="34" charset="0"/>
                <a:ea typeface="Calibri" panose="020F0502020204030204" pitchFamily="34" charset="0"/>
                <a:cs typeface="Times New Roman" panose="02020603050405020304" pitchFamily="18" charset="0"/>
              </a:rPr>
              <a:t>The laboratory component of the Surgical Tech courses is in person and is located the Hazard Community and Technical College Room 211-213.</a:t>
            </a:r>
          </a:p>
          <a:p>
            <a:pPr marL="0" marR="0" indent="0">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dirty="0">
                <a:latin typeface="Calibri" panose="020F0502020204030204" pitchFamily="34" charset="0"/>
                <a:ea typeface="Calibri" panose="020F0502020204030204" pitchFamily="34" charset="0"/>
                <a:cs typeface="Times New Roman" panose="02020603050405020304" pitchFamily="18" charset="0"/>
              </a:rPr>
              <a:t>The clinical component of the Surgical Tech Program utilizes clinical sites throughout Kentucky.</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908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55D30-87E9-4CC0-805F-D36B0594CD55}"/>
              </a:ext>
            </a:extLst>
          </p:cNvPr>
          <p:cNvSpPr>
            <a:spLocks noGrp="1"/>
          </p:cNvSpPr>
          <p:nvPr>
            <p:ph type="title"/>
          </p:nvPr>
        </p:nvSpPr>
        <p:spPr>
          <a:xfrm>
            <a:off x="609600" y="100668"/>
            <a:ext cx="10972800" cy="520117"/>
          </a:xfrm>
        </p:spPr>
        <p:txBody>
          <a:bodyPr>
            <a:normAutofit fontScale="90000"/>
          </a:bodyPr>
          <a:lstStyle/>
          <a:p>
            <a:r>
              <a:rPr lang="en-US" sz="1800" dirty="0"/>
              <a:t>HCTC Surgical Technology Program </a:t>
            </a:r>
            <a:br>
              <a:rPr lang="en-US" sz="1800" dirty="0"/>
            </a:br>
            <a:r>
              <a:rPr lang="en-US" sz="1800" dirty="0"/>
              <a:t>Associate in Applied Science Degree Curriculum </a:t>
            </a:r>
          </a:p>
        </p:txBody>
      </p:sp>
      <p:sp>
        <p:nvSpPr>
          <p:cNvPr id="3" name="Content Placeholder 2">
            <a:extLst>
              <a:ext uri="{FF2B5EF4-FFF2-40B4-BE49-F238E27FC236}">
                <a16:creationId xmlns:a16="http://schemas.microsoft.com/office/drawing/2014/main" id="{DE6A232E-3C44-4C95-89A0-FC8CE0F58679}"/>
              </a:ext>
            </a:extLst>
          </p:cNvPr>
          <p:cNvSpPr>
            <a:spLocks noGrp="1"/>
          </p:cNvSpPr>
          <p:nvPr>
            <p:ph idx="1"/>
          </p:nvPr>
        </p:nvSpPr>
        <p:spPr>
          <a:xfrm>
            <a:off x="536895" y="771787"/>
            <a:ext cx="11211409" cy="5855515"/>
          </a:xfrm>
        </p:spPr>
        <p:txBody>
          <a:bodyPr>
            <a:normAutofit fontScale="25000" lnSpcReduction="20000"/>
          </a:bodyPr>
          <a:lstStyle/>
          <a:p>
            <a:pPr marL="0" indent="0">
              <a:lnSpc>
                <a:spcPct val="107000"/>
              </a:lnSpc>
              <a:spcBef>
                <a:spcPts val="0"/>
              </a:spcBef>
              <a:spcAft>
                <a:spcPts val="800"/>
              </a:spcAft>
              <a:buNone/>
            </a:pPr>
            <a:r>
              <a:rPr lang="en-US" sz="6400" dirty="0">
                <a:effectLst/>
                <a:latin typeface="Arial" panose="020B0604020202020204" pitchFamily="34" charset="0"/>
                <a:ea typeface="Times New Roman" panose="02020603050405020304" pitchFamily="18" charset="0"/>
                <a:cs typeface="Arial" panose="020B0604020202020204" pitchFamily="34" charset="0"/>
              </a:rPr>
              <a:t>*Pre-requisite for entry into the program: </a:t>
            </a:r>
            <a:r>
              <a:rPr lang="en-US" sz="6400" i="1" dirty="0">
                <a:effectLst/>
                <a:latin typeface="Arial" panose="020B0604020202020204" pitchFamily="34" charset="0"/>
                <a:ea typeface="Times New Roman" panose="02020603050405020304" pitchFamily="18" charset="0"/>
                <a:cs typeface="Arial" panose="020B0604020202020204" pitchFamily="34" charset="0"/>
              </a:rPr>
              <a:t>(Must be completed prior to taking SUR course)</a:t>
            </a:r>
            <a:endParaRPr lang="en-US" sz="6400" dirty="0">
              <a:effectLst/>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endParaRPr lang="en-US" sz="48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0"/>
              </a:spcBef>
              <a:spcAft>
                <a:spcPts val="0"/>
              </a:spcAft>
              <a:buNone/>
            </a:pPr>
            <a:r>
              <a:rPr lang="en-US" sz="64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General Education Courses: </a:t>
            </a:r>
            <a:endPar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20000"/>
              </a:lnSpc>
              <a:spcBef>
                <a:spcPts val="0"/>
              </a:spcBef>
              <a:spcAft>
                <a:spcPts val="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*BIO 135 Basic Anatomy &amp; Physiology with Lab </a:t>
            </a:r>
            <a:r>
              <a:rPr lang="en-US" sz="6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a:t>
            </a: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4</a:t>
            </a:r>
          </a:p>
          <a:p>
            <a:pPr marL="0" marR="0" indent="0">
              <a:lnSpc>
                <a:spcPct val="120000"/>
              </a:lnSpc>
              <a:spcBef>
                <a:spcPts val="0"/>
              </a:spcBef>
              <a:spcAft>
                <a:spcPts val="60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*BIO 137 Human Anatomy &amp; Physiology I </a:t>
            </a:r>
            <a:r>
              <a:rPr lang="en-US" sz="6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and</a:t>
            </a: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4 </a:t>
            </a:r>
          </a:p>
          <a:p>
            <a:pPr marL="0" marR="0" indent="0">
              <a:spcBef>
                <a:spcPts val="0"/>
              </a:spcBef>
              <a:spcAft>
                <a:spcPts val="60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*BIO 139 Human Anatomy &amp; Physiology II 		4</a:t>
            </a:r>
          </a:p>
          <a:p>
            <a:pPr marL="0" marR="0" indent="0">
              <a:spcBef>
                <a:spcPts val="0"/>
              </a:spcBef>
              <a:spcAft>
                <a:spcPts val="60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*MAT 110 Applied Mathematics </a:t>
            </a:r>
            <a:r>
              <a:rPr lang="en-US" sz="6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a:t>
            </a: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3 </a:t>
            </a:r>
          </a:p>
          <a:p>
            <a:pPr marL="0" marR="0" indent="0">
              <a:spcBef>
                <a:spcPts val="0"/>
              </a:spcBef>
              <a:spcAft>
                <a:spcPts val="600"/>
              </a:spcAft>
              <a:buNone/>
            </a:pPr>
            <a:r>
              <a:rPr lang="en-US" sz="6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Higher Level Quantitative Reasoning		(3)</a:t>
            </a:r>
          </a:p>
          <a:p>
            <a:pPr marL="0" marR="0" indent="0">
              <a:spcBef>
                <a:spcPts val="0"/>
              </a:spcBef>
              <a:spcAft>
                <a:spcPts val="60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*ENG 101 Writing 1 					3 </a:t>
            </a:r>
          </a:p>
          <a:p>
            <a:pPr marL="0" marR="0" indent="0">
              <a:spcBef>
                <a:spcPts val="0"/>
              </a:spcBef>
              <a:spcAft>
                <a:spcPts val="60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*CLA 131 Medical Terminology from Greek or Latin </a:t>
            </a:r>
            <a:r>
              <a:rPr lang="en-US" sz="6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 	</a:t>
            </a: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p>
          <a:p>
            <a:pPr marL="0" marR="0" indent="0">
              <a:spcBef>
                <a:spcPts val="0"/>
              </a:spcBef>
              <a:spcAft>
                <a:spcPts val="60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*AHS 115 Medical Terminology </a:t>
            </a:r>
            <a:r>
              <a:rPr lang="en-US" sz="6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 </a:t>
            </a: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(3) </a:t>
            </a:r>
          </a:p>
          <a:p>
            <a:pPr marL="0" marR="0" indent="0">
              <a:spcBef>
                <a:spcPts val="0"/>
              </a:spcBef>
              <a:spcAft>
                <a:spcPts val="60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*MIT 103 Medical Office Terminology 			(3) </a:t>
            </a:r>
          </a:p>
          <a:p>
            <a:pPr marL="0" marR="0" indent="0">
              <a:spcBef>
                <a:spcPts val="0"/>
              </a:spcBef>
              <a:spcAft>
                <a:spcPts val="60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*Computer Literacy </a:t>
            </a:r>
            <a:r>
              <a:rPr lang="en-US" sz="6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3 </a:t>
            </a:r>
          </a:p>
          <a:p>
            <a:pPr marL="0" marR="0" indent="0">
              <a:spcBef>
                <a:spcPts val="0"/>
              </a:spcBef>
              <a:spcAft>
                <a:spcPts val="60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*Social/Behavioral Science 				3 </a:t>
            </a:r>
          </a:p>
          <a:p>
            <a:pPr marL="0" marR="0" indent="0">
              <a:spcBef>
                <a:spcPts val="0"/>
              </a:spcBef>
              <a:spcAft>
                <a:spcPts val="60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*Heritage/Humanities				</a:t>
            </a:r>
            <a:r>
              <a:rPr lang="en-US" sz="64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p>
          <a:p>
            <a:pPr marL="0" marR="0" indent="0">
              <a:spcBef>
                <a:spcPts val="0"/>
              </a:spcBef>
              <a:spcAft>
                <a:spcPts val="0"/>
              </a:spcAft>
              <a:buNone/>
            </a:pPr>
            <a:r>
              <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6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Sub Total     22-26</a:t>
            </a:r>
            <a:endParaRPr lang="en-US"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spcBef>
                <a:spcPts val="0"/>
              </a:spcBef>
              <a:spcAft>
                <a:spcPts val="0"/>
              </a:spcAft>
              <a:buNone/>
            </a:pPr>
            <a:r>
              <a:rPr lang="en-US" sz="1800" b="1" dirty="0">
                <a:solidFill>
                  <a:srgbClr val="000000"/>
                </a:solidFill>
                <a:effectLst/>
                <a:latin typeface="Calibri" panose="020F0502020204030204" pitchFamily="34" charset="0"/>
                <a:ea typeface="Times New Roman" panose="02020603050405020304" pitchFamily="18" charset="0"/>
              </a:rPr>
              <a:t> </a:t>
            </a:r>
            <a:endParaRPr lang="en-US" sz="1800" dirty="0">
              <a:solidFill>
                <a:srgbClr val="000000"/>
              </a:solidFill>
              <a:effectLst/>
              <a:latin typeface="Arial" panose="020B0604020202020204" pitchFamily="34" charset="0"/>
              <a:ea typeface="Times New Roman" panose="02020603050405020304" pitchFamily="18" charset="0"/>
            </a:endParaRPr>
          </a:p>
          <a:p>
            <a:pPr marL="0" marR="0" indent="0">
              <a:lnSpc>
                <a:spcPct val="115000"/>
              </a:lnSpc>
              <a:spcBef>
                <a:spcPts val="0"/>
              </a:spcBef>
              <a:spcAft>
                <a:spcPts val="0"/>
              </a:spcAft>
              <a:buNone/>
            </a:pPr>
            <a:r>
              <a:rPr lang="en-US" sz="6400" b="1" dirty="0">
                <a:effectLst/>
                <a:latin typeface="Arial" panose="020B0604020202020204" pitchFamily="34" charset="0"/>
                <a:ea typeface="Times New Roman" panose="02020603050405020304" pitchFamily="18" charset="0"/>
                <a:cs typeface="Arial" panose="020B0604020202020204" pitchFamily="34" charset="0"/>
              </a:rPr>
              <a:t>*Note:</a:t>
            </a:r>
            <a:r>
              <a:rPr lang="en-US" sz="6400" dirty="0">
                <a:effectLst/>
                <a:latin typeface="Arial" panose="020B0604020202020204" pitchFamily="34" charset="0"/>
                <a:ea typeface="Times New Roman" panose="02020603050405020304" pitchFamily="18" charset="0"/>
                <a:cs typeface="Arial" panose="020B0604020202020204" pitchFamily="34" charset="0"/>
              </a:rPr>
              <a:t> All general education courses are pre-requisites for entry into the program and must be completed prior to taking SUR courses. All courses required for the Surgical Technology credentials must be completed with a grade of “C” or greater.</a:t>
            </a:r>
          </a:p>
          <a:p>
            <a:pPr marL="0" marR="0" indent="0">
              <a:lnSpc>
                <a:spcPct val="115000"/>
              </a:lnSpc>
              <a:spcBef>
                <a:spcPts val="0"/>
              </a:spcBef>
              <a:spcAft>
                <a:spcPts val="0"/>
              </a:spcAft>
              <a:buNone/>
            </a:pP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800"/>
              </a:spcAft>
              <a:buNone/>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400" dirty="0">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02192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55D30-87E9-4CC0-805F-D36B0594CD55}"/>
              </a:ext>
            </a:extLst>
          </p:cNvPr>
          <p:cNvSpPr>
            <a:spLocks noGrp="1"/>
          </p:cNvSpPr>
          <p:nvPr>
            <p:ph type="title"/>
          </p:nvPr>
        </p:nvSpPr>
        <p:spPr>
          <a:xfrm>
            <a:off x="609600" y="100668"/>
            <a:ext cx="10972800" cy="520117"/>
          </a:xfrm>
        </p:spPr>
        <p:txBody>
          <a:bodyPr>
            <a:normAutofit fontScale="90000"/>
          </a:bodyPr>
          <a:lstStyle/>
          <a:p>
            <a:r>
              <a:rPr lang="en-US" sz="1800" dirty="0"/>
              <a:t>HCTC Surgical Technology Program </a:t>
            </a:r>
            <a:br>
              <a:rPr lang="en-US" sz="1800" dirty="0"/>
            </a:br>
            <a:r>
              <a:rPr lang="en-US" sz="1800" dirty="0"/>
              <a:t>Associate in Applied Science Degree Curriculum </a:t>
            </a:r>
          </a:p>
        </p:txBody>
      </p:sp>
      <p:sp>
        <p:nvSpPr>
          <p:cNvPr id="3" name="Content Placeholder 2">
            <a:extLst>
              <a:ext uri="{FF2B5EF4-FFF2-40B4-BE49-F238E27FC236}">
                <a16:creationId xmlns:a16="http://schemas.microsoft.com/office/drawing/2014/main" id="{DE6A232E-3C44-4C95-89A0-FC8CE0F58679}"/>
              </a:ext>
            </a:extLst>
          </p:cNvPr>
          <p:cNvSpPr>
            <a:spLocks noGrp="1"/>
          </p:cNvSpPr>
          <p:nvPr>
            <p:ph idx="1"/>
          </p:nvPr>
        </p:nvSpPr>
        <p:spPr>
          <a:xfrm>
            <a:off x="830317" y="756745"/>
            <a:ext cx="10952712" cy="5870557"/>
          </a:xfrm>
        </p:spPr>
        <p:txBody>
          <a:bodyPr>
            <a:normAutofit fontScale="85000" lnSpcReduction="10000"/>
          </a:bodyPr>
          <a:lstStyle/>
          <a:p>
            <a:pPr marL="0" marR="0" indent="0">
              <a:spcBef>
                <a:spcPts val="0"/>
              </a:spcBef>
              <a:spcAft>
                <a:spcPts val="0"/>
              </a:spcAft>
              <a:buNone/>
            </a:pPr>
            <a:r>
              <a:rPr lang="en-US" sz="1800" b="1" i="1" dirty="0">
                <a:solidFill>
                  <a:srgbClr val="000000"/>
                </a:solidFill>
                <a:effectLst/>
                <a:latin typeface="Times New Roman" panose="02020603050405020304" pitchFamily="18" charset="0"/>
                <a:ea typeface="Times New Roman" panose="02020603050405020304" pitchFamily="18" charset="0"/>
              </a:rPr>
              <a:t> </a:t>
            </a:r>
            <a:r>
              <a:rPr lang="en-US" sz="1700" b="1" dirty="0">
                <a:effectLst/>
                <a:latin typeface="Arial" panose="020B0604020202020204" pitchFamily="34" charset="0"/>
                <a:ea typeface="Times New Roman" panose="02020603050405020304" pitchFamily="18" charset="0"/>
                <a:cs typeface="Arial" panose="020B0604020202020204" pitchFamily="34" charset="0"/>
              </a:rPr>
              <a:t>Surgical Technology Program Requirements: </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15000"/>
              </a:lnSpc>
              <a:spcBef>
                <a:spcPts val="0"/>
              </a:spcBef>
              <a:spcAft>
                <a:spcPts val="0"/>
              </a:spcAft>
              <a:buNone/>
            </a:pP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10000"/>
              </a:lnSpc>
              <a:spcBef>
                <a:spcPts val="0"/>
              </a:spcBef>
              <a:spcAft>
                <a:spcPts val="600"/>
              </a:spcAft>
              <a:buNone/>
            </a:pPr>
            <a:r>
              <a:rPr lang="en-US" sz="1700" b="1" u="sng" dirty="0">
                <a:effectLst/>
                <a:latin typeface="Arial" panose="020B0604020202020204" pitchFamily="34" charset="0"/>
                <a:ea typeface="Times New Roman" panose="02020603050405020304" pitchFamily="18" charset="0"/>
                <a:cs typeface="Arial" panose="020B0604020202020204" pitchFamily="34" charset="0"/>
              </a:rPr>
              <a:t>First Semester</a:t>
            </a:r>
            <a:r>
              <a:rPr lang="en-US" sz="1700" u="sng" dirty="0">
                <a:effectLst/>
                <a:latin typeface="Arial" panose="020B0604020202020204" pitchFamily="34" charset="0"/>
                <a:ea typeface="Times New Roman" panose="02020603050405020304" pitchFamily="18" charset="0"/>
                <a:cs typeface="Arial" panose="020B0604020202020204" pitchFamily="34" charset="0"/>
              </a:rPr>
              <a:t> </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10000"/>
              </a:lnSpc>
              <a:spcBef>
                <a:spcPts val="0"/>
              </a:spcBef>
              <a:spcAft>
                <a:spcPts val="600"/>
              </a:spcAft>
              <a:buNone/>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SUR 109 Introduction to Surgical Technology				3</a:t>
            </a:r>
          </a:p>
          <a:p>
            <a:pPr marL="0" marR="0" indent="0">
              <a:lnSpc>
                <a:spcPct val="110000"/>
              </a:lnSpc>
              <a:spcBef>
                <a:spcPts val="0"/>
              </a:spcBef>
              <a:spcAft>
                <a:spcPts val="600"/>
              </a:spcAft>
              <a:buNone/>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SUR 110 Surgical Technology Fundamentals				9</a:t>
            </a:r>
          </a:p>
          <a:p>
            <a:pPr marL="0" marR="0" indent="0">
              <a:lnSpc>
                <a:spcPct val="110000"/>
              </a:lnSpc>
              <a:spcBef>
                <a:spcPts val="0"/>
              </a:spcBef>
              <a:spcAft>
                <a:spcPts val="600"/>
              </a:spcAft>
              <a:buNone/>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SUR 102 Surgical Technology Fundamentals Lab 			3</a:t>
            </a:r>
          </a:p>
          <a:p>
            <a:pPr marL="0" marR="0" indent="0">
              <a:lnSpc>
                <a:spcPct val="110000"/>
              </a:lnSpc>
              <a:spcBef>
                <a:spcPts val="0"/>
              </a:spcBef>
              <a:spcAft>
                <a:spcPts val="600"/>
              </a:spcAft>
              <a:buNone/>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SUR 117 Pathophysiology for Surgical Technology			3</a:t>
            </a:r>
          </a:p>
          <a:p>
            <a:pPr marL="0" marR="0" indent="0">
              <a:lnSpc>
                <a:spcPct val="110000"/>
              </a:lnSpc>
              <a:spcBef>
                <a:spcPts val="0"/>
              </a:spcBef>
              <a:spcAft>
                <a:spcPts val="600"/>
              </a:spcAft>
              <a:buNone/>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SUR 125 Surgical Technology Skills Practicum I 			</a:t>
            </a:r>
            <a:r>
              <a:rPr lang="en-US" sz="1700" u="sng" dirty="0">
                <a:solidFill>
                  <a:srgbClr val="000000"/>
                </a:solidFill>
                <a:latin typeface="Arial" panose="020B0604020202020204" pitchFamily="34" charset="0"/>
                <a:ea typeface="Times New Roman" panose="02020603050405020304" pitchFamily="18" charset="0"/>
                <a:cs typeface="Arial" panose="020B0604020202020204" pitchFamily="34" charset="0"/>
              </a:rPr>
              <a:t>2</a:t>
            </a:r>
            <a:r>
              <a:rPr lang="en-US" sz="17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p>
          <a:p>
            <a:pPr marL="0" marR="0" indent="0">
              <a:lnSpc>
                <a:spcPct val="110000"/>
              </a:lnSpc>
              <a:spcBef>
                <a:spcPts val="0"/>
              </a:spcBef>
              <a:spcAft>
                <a:spcPts val="600"/>
              </a:spcAft>
              <a:buNone/>
            </a:pPr>
            <a:r>
              <a:rPr lang="en-US" sz="17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7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Sub Total </a:t>
            </a:r>
            <a:r>
              <a:rPr lang="en-US" sz="1700" b="1" dirty="0">
                <a:solidFill>
                  <a:srgbClr val="000000"/>
                </a:solidFill>
                <a:latin typeface="Arial" panose="020B0604020202020204" pitchFamily="34" charset="0"/>
                <a:ea typeface="Times New Roman" panose="02020603050405020304" pitchFamily="18" charset="0"/>
                <a:cs typeface="Arial" panose="020B0604020202020204" pitchFamily="34" charset="0"/>
              </a:rPr>
              <a:t>20</a:t>
            </a:r>
            <a:endPar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10000"/>
              </a:lnSpc>
              <a:spcBef>
                <a:spcPts val="0"/>
              </a:spcBef>
              <a:spcAft>
                <a:spcPts val="600"/>
              </a:spcAft>
              <a:buNone/>
            </a:pPr>
            <a:r>
              <a:rPr lang="en-US" sz="1700" b="1"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Second Semester </a:t>
            </a:r>
            <a:endPar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10000"/>
              </a:lnSpc>
              <a:spcBef>
                <a:spcPts val="0"/>
              </a:spcBef>
              <a:spcAft>
                <a:spcPts val="600"/>
              </a:spcAft>
              <a:buNone/>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SUR 201 Surgical Technology Skills Practicum II			6 </a:t>
            </a:r>
          </a:p>
          <a:p>
            <a:pPr marL="0" marR="0" indent="0">
              <a:lnSpc>
                <a:spcPct val="110000"/>
              </a:lnSpc>
              <a:spcBef>
                <a:spcPts val="0"/>
              </a:spcBef>
              <a:spcAft>
                <a:spcPts val="600"/>
              </a:spcAft>
              <a:buNone/>
            </a:pP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SUR 202 Surgical Technology Advance Theory 		</a:t>
            </a:r>
            <a:r>
              <a:rPr lang="en-US" sz="17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 </a:t>
            </a:r>
          </a:p>
          <a:p>
            <a:pPr marL="0" marR="0" indent="0">
              <a:lnSpc>
                <a:spcPct val="110000"/>
              </a:lnSpc>
              <a:spcBef>
                <a:spcPts val="0"/>
              </a:spcBef>
              <a:spcAft>
                <a:spcPts val="600"/>
              </a:spcAft>
              <a:buNone/>
            </a:pPr>
            <a:r>
              <a:rPr lang="en-US" sz="1700" dirty="0">
                <a:solidFill>
                  <a:srgbClr val="000000"/>
                </a:solidFill>
                <a:latin typeface="Arial" panose="020B0604020202020204" pitchFamily="34" charset="0"/>
                <a:ea typeface="Times New Roman" panose="02020603050405020304" pitchFamily="18" charset="0"/>
                <a:cs typeface="Arial" panose="020B0604020202020204" pitchFamily="34" charset="0"/>
              </a:rPr>
              <a:t>SUR 275 Surgical Technology Advanced Practicum			2 </a:t>
            </a:r>
          </a:p>
          <a:p>
            <a:pPr marL="0" marR="0" indent="0">
              <a:lnSpc>
                <a:spcPct val="110000"/>
              </a:lnSpc>
              <a:spcBef>
                <a:spcPts val="0"/>
              </a:spcBef>
              <a:spcAft>
                <a:spcPts val="600"/>
              </a:spcAft>
              <a:buNone/>
            </a:pPr>
            <a:r>
              <a:rPr lang="en-US" sz="1700" b="1" dirty="0">
                <a:effectLst/>
                <a:latin typeface="Arial" panose="020B0604020202020204" pitchFamily="34" charset="0"/>
                <a:ea typeface="Times New Roman" panose="02020603050405020304" pitchFamily="18" charset="0"/>
                <a:cs typeface="Arial" panose="020B0604020202020204" pitchFamily="34" charset="0"/>
              </a:rPr>
              <a:t>                                                                                              	Sub Total 19 </a:t>
            </a:r>
            <a:endParaRPr lang="en-US" sz="1700" dirty="0">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10000"/>
              </a:lnSpc>
              <a:spcBef>
                <a:spcPts val="0"/>
              </a:spcBef>
              <a:spcAft>
                <a:spcPts val="600"/>
              </a:spcAft>
              <a:buNone/>
            </a:pPr>
            <a:r>
              <a:rPr lang="en-US" sz="17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7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17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Total Program Credits 61-65 </a:t>
            </a:r>
            <a:endParaRPr lang="en-US" sz="17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indent="0" algn="ctr">
              <a:lnSpc>
                <a:spcPct val="115000"/>
              </a:lnSpc>
              <a:spcBef>
                <a:spcPts val="0"/>
              </a:spcBef>
              <a:spcAft>
                <a:spcPts val="0"/>
              </a:spcAft>
              <a:buNone/>
            </a:pPr>
            <a:r>
              <a:rPr lang="en-US" sz="1700" b="1" dirty="0">
                <a:effectLst/>
                <a:latin typeface="Arial" panose="020B0604020202020204" pitchFamily="34" charset="0"/>
                <a:ea typeface="Times New Roman" panose="02020603050405020304" pitchFamily="18" charset="0"/>
                <a:cs typeface="Arial" panose="020B0604020202020204" pitchFamily="34" charset="0"/>
              </a:rPr>
              <a:t> </a:t>
            </a: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15000"/>
              </a:lnSpc>
              <a:spcBef>
                <a:spcPts val="0"/>
              </a:spcBef>
              <a:spcAft>
                <a:spcPts val="0"/>
              </a:spcAft>
              <a:buNone/>
            </a:pPr>
            <a:endParaRPr lang="en-US" sz="17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15000"/>
              </a:lnSpc>
              <a:spcBef>
                <a:spcPts val="0"/>
              </a:spcBef>
              <a:spcAft>
                <a:spcPts val="0"/>
              </a:spcAft>
              <a:buNone/>
            </a:pPr>
            <a:r>
              <a:rPr lang="en-US" sz="1700" dirty="0">
                <a:effectLst/>
                <a:latin typeface="Arial" panose="020B0604020202020204" pitchFamily="34" charset="0"/>
                <a:ea typeface="Times New Roman" panose="02020603050405020304" pitchFamily="18" charset="0"/>
                <a:cs typeface="Arial" panose="020B0604020202020204" pitchFamily="34" charset="0"/>
              </a:rPr>
              <a:t>CPR for Healthcare Professionals must be completed prior to the first surgical technology skill practicum course and must be kept current throughout the Surgical Technology Program.</a:t>
            </a:r>
          </a:p>
          <a:p>
            <a:pPr marL="0" marR="0" indent="0">
              <a:lnSpc>
                <a:spcPct val="107000"/>
              </a:lnSpc>
              <a:spcBef>
                <a:spcPts val="0"/>
              </a:spcBef>
              <a:spcAft>
                <a:spcPts val="800"/>
              </a:spcAft>
              <a:buNone/>
            </a:pPr>
            <a:endParaRPr lang="en-US" sz="1700" dirty="0">
              <a:latin typeface="Arial" panose="020B060402020202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700" dirty="0">
                <a:latin typeface="Arial" panose="020B0604020202020204" pitchFamily="34" charset="0"/>
                <a:ea typeface="Calibri" panose="020F0502020204030204" pitchFamily="34" charset="0"/>
                <a:cs typeface="Arial" panose="020B0604020202020204" pitchFamily="34" charset="0"/>
              </a:rPr>
              <a:t>		</a:t>
            </a:r>
            <a:endParaRPr lang="en-US" sz="17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sz="17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10569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DD57D-CCF0-459C-AA3C-435E30507EE6}"/>
              </a:ext>
            </a:extLst>
          </p:cNvPr>
          <p:cNvSpPr>
            <a:spLocks noGrp="1"/>
          </p:cNvSpPr>
          <p:nvPr>
            <p:ph type="title"/>
          </p:nvPr>
        </p:nvSpPr>
        <p:spPr>
          <a:xfrm>
            <a:off x="277270" y="274638"/>
            <a:ext cx="11305130" cy="1400779"/>
          </a:xfrm>
        </p:spPr>
        <p:txBody>
          <a:bodyPr>
            <a:normAutofit fontScale="90000"/>
          </a:bodyPr>
          <a:lstStyle/>
          <a:p>
            <a:r>
              <a:rPr lang="en-US" dirty="0"/>
              <a:t>Expenses</a:t>
            </a:r>
            <a:br>
              <a:rPr lang="en-US" dirty="0"/>
            </a:br>
            <a:r>
              <a:rPr lang="en-US" dirty="0"/>
              <a:t>This is an estimate and may vary on individual expense. </a:t>
            </a:r>
          </a:p>
        </p:txBody>
      </p:sp>
      <p:sp>
        <p:nvSpPr>
          <p:cNvPr id="3" name="Content Placeholder 2">
            <a:extLst>
              <a:ext uri="{FF2B5EF4-FFF2-40B4-BE49-F238E27FC236}">
                <a16:creationId xmlns:a16="http://schemas.microsoft.com/office/drawing/2014/main" id="{EA78DEFE-3B30-43C0-9C55-AC184D20BC96}"/>
              </a:ext>
            </a:extLst>
          </p:cNvPr>
          <p:cNvSpPr>
            <a:spLocks noGrp="1"/>
          </p:cNvSpPr>
          <p:nvPr>
            <p:ph idx="1"/>
          </p:nvPr>
        </p:nvSpPr>
        <p:spPr>
          <a:xfrm>
            <a:off x="230075" y="1822901"/>
            <a:ext cx="11352325" cy="4760460"/>
          </a:xfrm>
        </p:spPr>
        <p:txBody>
          <a:bodyPr>
            <a:normAutofit lnSpcReduction="10000"/>
          </a:bodyPr>
          <a:lstStyle/>
          <a:p>
            <a:r>
              <a:rPr lang="en-US" sz="2800" dirty="0"/>
              <a:t>Tuition and Fees: </a:t>
            </a:r>
          </a:p>
          <a:p>
            <a:pPr lvl="1"/>
            <a:r>
              <a:rPr lang="en-US" sz="2400" dirty="0"/>
              <a:t>6,762$ may vary based </a:t>
            </a:r>
            <a:r>
              <a:rPr lang="en-US" sz="2400"/>
              <a:t>on supplies.</a:t>
            </a:r>
            <a:endParaRPr lang="en-US" sz="2400" dirty="0"/>
          </a:p>
          <a:p>
            <a:r>
              <a:rPr lang="en-US" sz="2800" dirty="0"/>
              <a:t> Transportation to and from the various clinical sites</a:t>
            </a:r>
          </a:p>
          <a:p>
            <a:r>
              <a:rPr lang="en-US" sz="2800" dirty="0"/>
              <a:t>Professional Liability Insurance 11.00 per semester</a:t>
            </a:r>
          </a:p>
          <a:p>
            <a:r>
              <a:rPr lang="en-US" sz="2800" dirty="0"/>
              <a:t>Textbooks: 215+</a:t>
            </a:r>
          </a:p>
          <a:p>
            <a:r>
              <a:rPr lang="en-US" sz="2800" dirty="0"/>
              <a:t>Uniforms/Clinical Dress: 125.00</a:t>
            </a:r>
          </a:p>
          <a:p>
            <a:r>
              <a:rPr lang="en-US" sz="2800" dirty="0"/>
              <a:t>Students will be required to complete criminal background checks and drug screenings in order to enter the health care facilities for clinical.  Students are responsible for the cost.  Based on the results, the facility has the right to deny students admission to the clinical site. 80.00</a:t>
            </a:r>
          </a:p>
        </p:txBody>
      </p:sp>
      <p:pic>
        <p:nvPicPr>
          <p:cNvPr id="6" name="Picture 5"/>
          <p:cNvPicPr>
            <a:picLocks noChangeAspect="1"/>
          </p:cNvPicPr>
          <p:nvPr/>
        </p:nvPicPr>
        <p:blipFill>
          <a:blip r:embed="rId2"/>
          <a:stretch>
            <a:fillRect/>
          </a:stretch>
        </p:blipFill>
        <p:spPr>
          <a:xfrm>
            <a:off x="9884304" y="189970"/>
            <a:ext cx="2143125" cy="2143125"/>
          </a:xfrm>
          <a:prstGeom prst="rect">
            <a:avLst/>
          </a:prstGeom>
        </p:spPr>
      </p:pic>
    </p:spTree>
    <p:extLst>
      <p:ext uri="{BB962C8B-B14F-4D97-AF65-F5344CB8AC3E}">
        <p14:creationId xmlns:p14="http://schemas.microsoft.com/office/powerpoint/2010/main" val="1449560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E2F87-57F7-4ED0-98C3-227B146529D5}"/>
              </a:ext>
            </a:extLst>
          </p:cNvPr>
          <p:cNvSpPr>
            <a:spLocks noGrp="1"/>
          </p:cNvSpPr>
          <p:nvPr>
            <p:ph type="title"/>
          </p:nvPr>
        </p:nvSpPr>
        <p:spPr>
          <a:xfrm>
            <a:off x="609600" y="125835"/>
            <a:ext cx="10972800" cy="585365"/>
          </a:xfrm>
        </p:spPr>
        <p:txBody>
          <a:bodyPr>
            <a:normAutofit fontScale="90000"/>
          </a:bodyPr>
          <a:lstStyle/>
          <a:p>
            <a:r>
              <a:rPr lang="en-US" dirty="0"/>
              <a:t>APPLICATION PROCESS </a:t>
            </a:r>
          </a:p>
        </p:txBody>
      </p:sp>
      <p:sp>
        <p:nvSpPr>
          <p:cNvPr id="3" name="Content Placeholder 2">
            <a:extLst>
              <a:ext uri="{FF2B5EF4-FFF2-40B4-BE49-F238E27FC236}">
                <a16:creationId xmlns:a16="http://schemas.microsoft.com/office/drawing/2014/main" id="{CED5791C-E3C2-4D60-A67B-08ACB3C26A09}"/>
              </a:ext>
            </a:extLst>
          </p:cNvPr>
          <p:cNvSpPr>
            <a:spLocks noGrp="1"/>
          </p:cNvSpPr>
          <p:nvPr>
            <p:ph idx="1"/>
          </p:nvPr>
        </p:nvSpPr>
        <p:spPr>
          <a:xfrm>
            <a:off x="609600" y="830511"/>
            <a:ext cx="10972800" cy="5729680"/>
          </a:xfrm>
        </p:spPr>
        <p:txBody>
          <a:bodyPr>
            <a:normAutofit fontScale="92500" lnSpcReduction="20000"/>
          </a:bodyPr>
          <a:lstStyle/>
          <a:p>
            <a:pPr marL="0" marR="0" indent="0">
              <a:lnSpc>
                <a:spcPct val="107000"/>
              </a:lnSpc>
              <a:spcBef>
                <a:spcPts val="0"/>
              </a:spcBef>
              <a:spcAft>
                <a:spcPts val="80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To be considered for admission to the Surgical Technology Program, the following credentials must be on file in the HCTC Registrar’s-Records Office by May 1.</a:t>
            </a:r>
          </a:p>
          <a:p>
            <a:pPr marL="0" marR="0" indent="0">
              <a:lnSpc>
                <a:spcPct val="107000"/>
              </a:lnSpc>
              <a:spcBef>
                <a:spcPts val="0"/>
              </a:spcBef>
              <a:spcAft>
                <a:spcPts val="80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 1. Application for admission to a KCTCS institution.</a:t>
            </a:r>
          </a:p>
          <a:p>
            <a:pPr marL="0" marR="0" indent="0">
              <a:lnSpc>
                <a:spcPct val="107000"/>
              </a:lnSpc>
              <a:spcBef>
                <a:spcPts val="0"/>
              </a:spcBef>
              <a:spcAft>
                <a:spcPts val="800"/>
              </a:spcAf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800"/>
              </a:spcAf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2. Official transcripts of all post-secondary education, excluding KCTCS institutions.</a:t>
            </a:r>
          </a:p>
          <a:p>
            <a:pPr marL="0" marR="0" indent="0">
              <a:lnSpc>
                <a:spcPct val="107000"/>
              </a:lnSpc>
              <a:spcBef>
                <a:spcPts val="0"/>
              </a:spcBef>
              <a:spcAft>
                <a:spcPts val="800"/>
              </a:spcAf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800"/>
              </a:spcAf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3. ACT National Exam</a:t>
            </a:r>
            <a:r>
              <a:rPr lang="en-US" sz="2000" dirty="0">
                <a:latin typeface="Calibri" panose="020F0502020204030204" pitchFamily="34" charset="0"/>
                <a:ea typeface="Calibri" panose="020F0502020204030204" pitchFamily="34" charset="0"/>
                <a:cs typeface="Times New Roman" panose="02020603050405020304" pitchFamily="18" charset="0"/>
              </a:rPr>
              <a:t> / Placement Exams score report and/or the PAX Exam score.</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80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4. Proof of attendance at a pre-admission conference with the Coordinator or the Coordinator’s designee is </a:t>
            </a:r>
          </a:p>
          <a:p>
            <a:pPr marL="0" marR="0" indent="0">
              <a:lnSpc>
                <a:spcPct val="107000"/>
              </a:lnSpc>
              <a:spcBef>
                <a:spcPts val="0"/>
              </a:spcBef>
              <a:spcAft>
                <a:spcPts val="800"/>
              </a:spcAft>
              <a:buNone/>
            </a:pPr>
            <a:r>
              <a:rPr lang="en-US" sz="2000" dirty="0">
                <a:latin typeface="Calibri" panose="020F0502020204030204" pitchFamily="34" charset="0"/>
                <a:ea typeface="Calibri" panose="020F0502020204030204" pitchFamily="34" charset="0"/>
                <a:cs typeface="Times New Roman" panose="02020603050405020304" pitchFamily="18" charset="0"/>
              </a:rPr>
              <a:t>    </a:t>
            </a:r>
            <a:r>
              <a:rPr lang="en-US" sz="2000" dirty="0">
                <a:effectLst/>
                <a:latin typeface="Calibri" panose="020F0502020204030204" pitchFamily="34" charset="0"/>
                <a:ea typeface="Calibri" panose="020F0502020204030204" pitchFamily="34" charset="0"/>
                <a:cs typeface="Times New Roman" panose="02020603050405020304" pitchFamily="18" charset="0"/>
              </a:rPr>
              <a:t>required prior to </a:t>
            </a:r>
            <a:r>
              <a:rPr lang="en-US" sz="2000" dirty="0">
                <a:latin typeface="Calibri" panose="020F0502020204030204" pitchFamily="34" charset="0"/>
                <a:ea typeface="Calibri" panose="020F0502020204030204" pitchFamily="34" charset="0"/>
                <a:cs typeface="Times New Roman" panose="02020603050405020304" pitchFamily="18" charset="0"/>
              </a:rPr>
              <a:t>an </a:t>
            </a:r>
            <a:r>
              <a:rPr lang="en-US" sz="2000" dirty="0">
                <a:effectLst/>
                <a:latin typeface="Calibri" panose="020F0502020204030204" pitchFamily="34" charset="0"/>
                <a:ea typeface="Calibri" panose="020F0502020204030204" pitchFamily="34" charset="0"/>
                <a:cs typeface="Times New Roman" panose="02020603050405020304" pitchFamily="18" charset="0"/>
              </a:rPr>
              <a:t>applicant’s consideration by the Surgical Technology Admissions Committee. This must </a:t>
            </a:r>
          </a:p>
          <a:p>
            <a:pPr marL="0" marR="0" indent="0">
              <a:lnSpc>
                <a:spcPct val="107000"/>
              </a:lnSpc>
              <a:spcBef>
                <a:spcPts val="0"/>
              </a:spcBef>
              <a:spcAft>
                <a:spcPts val="800"/>
              </a:spcAf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    be completed on an annual basis. </a:t>
            </a:r>
          </a:p>
          <a:p>
            <a:pPr marL="0" marR="0" indent="0">
              <a:lnSpc>
                <a:spcPct val="107000"/>
              </a:lnSpc>
              <a:spcBef>
                <a:spcPts val="0"/>
              </a:spcBef>
              <a:spcAft>
                <a:spcPts val="800"/>
              </a:spcAft>
              <a:buNone/>
            </a:pP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You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are responsible for verifying that your file is complete! </a:t>
            </a:r>
          </a:p>
          <a:p>
            <a:endParaRPr lang="en-US" dirty="0"/>
          </a:p>
        </p:txBody>
      </p:sp>
    </p:spTree>
    <p:extLst>
      <p:ext uri="{BB962C8B-B14F-4D97-AF65-F5344CB8AC3E}">
        <p14:creationId xmlns:p14="http://schemas.microsoft.com/office/powerpoint/2010/main" val="943780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507F8-43E0-4C0D-AB17-DAC3D464A31E}"/>
              </a:ext>
            </a:extLst>
          </p:cNvPr>
          <p:cNvSpPr>
            <a:spLocks noGrp="1"/>
          </p:cNvSpPr>
          <p:nvPr>
            <p:ph type="title"/>
          </p:nvPr>
        </p:nvSpPr>
        <p:spPr>
          <a:xfrm>
            <a:off x="609600" y="159392"/>
            <a:ext cx="10972800" cy="411060"/>
          </a:xfrm>
        </p:spPr>
        <p:txBody>
          <a:bodyPr>
            <a:noAutofit/>
          </a:bodyPr>
          <a:lstStyle/>
          <a:p>
            <a:r>
              <a:rPr lang="en-US" sz="3600" dirty="0"/>
              <a:t>CRITERIA FOR ADMISSION </a:t>
            </a:r>
          </a:p>
        </p:txBody>
      </p:sp>
      <p:sp>
        <p:nvSpPr>
          <p:cNvPr id="3" name="Content Placeholder 2">
            <a:extLst>
              <a:ext uri="{FF2B5EF4-FFF2-40B4-BE49-F238E27FC236}">
                <a16:creationId xmlns:a16="http://schemas.microsoft.com/office/drawing/2014/main" id="{7C40D2AF-D2F9-4C23-B682-58447C4108FB}"/>
              </a:ext>
            </a:extLst>
          </p:cNvPr>
          <p:cNvSpPr>
            <a:spLocks noGrp="1"/>
          </p:cNvSpPr>
          <p:nvPr>
            <p:ph idx="1"/>
          </p:nvPr>
        </p:nvSpPr>
        <p:spPr>
          <a:xfrm>
            <a:off x="168166" y="746234"/>
            <a:ext cx="11802924" cy="6023681"/>
          </a:xfrm>
        </p:spPr>
        <p:txBody>
          <a:bodyPr>
            <a:noAutofit/>
          </a:bodyPr>
          <a:lstStyle/>
          <a:p>
            <a:pPr marR="0">
              <a:lnSpc>
                <a:spcPct val="107000"/>
              </a:lnSpc>
              <a:spcBef>
                <a:spcPts val="0"/>
              </a:spcBef>
              <a:spcAft>
                <a:spcPts val="800"/>
              </a:spcAft>
              <a:buAutoNum type="arabicPeriod"/>
            </a:pPr>
            <a:r>
              <a:rPr lang="en-US" sz="1800" dirty="0"/>
              <a:t>Selection of students for the Surgical Tech Program will be made by the presidents of the college or the presidents’ designee after considering the recommendations of the Surgical Tech Admission Committee.</a:t>
            </a:r>
          </a:p>
          <a:p>
            <a:pPr marR="0">
              <a:lnSpc>
                <a:spcPct val="107000"/>
              </a:lnSpc>
              <a:spcBef>
                <a:spcPts val="0"/>
              </a:spcBef>
              <a:spcAft>
                <a:spcPts val="800"/>
              </a:spcAft>
              <a:buAutoNum type="arabicPeriod"/>
            </a:pPr>
            <a:r>
              <a:rPr lang="en-US" sz="1800" dirty="0"/>
              <a:t>Applicants admitted into the Surgical Technology Program must have completed courses with a “C” or higher, prior to entering the program.</a:t>
            </a:r>
          </a:p>
          <a:p>
            <a:pPr marL="0" marR="0" indent="0">
              <a:spcBef>
                <a:spcPts val="0"/>
              </a:spcBef>
              <a:spcAft>
                <a:spcPts val="800"/>
              </a:spcAft>
              <a:buNone/>
            </a:pPr>
            <a:r>
              <a:rPr lang="en-US" sz="1800" dirty="0"/>
              <a:t>	</a:t>
            </a:r>
            <a:r>
              <a:rPr lang="en-US" sz="1800" u="sng" dirty="0"/>
              <a:t>General Education Courses</a:t>
            </a:r>
            <a:r>
              <a:rPr lang="en-US" sz="1800" dirty="0"/>
              <a:t>: </a:t>
            </a:r>
          </a:p>
          <a:p>
            <a:pPr marL="0" indent="0">
              <a:spcBef>
                <a:spcPts val="0"/>
              </a:spcBef>
              <a:spcAft>
                <a:spcPts val="600"/>
              </a:spcAft>
              <a:buNone/>
            </a:pPr>
            <a:r>
              <a:rPr lang="en-US" sz="1800" dirty="0"/>
              <a:t>	BIO 135 Basic Anatomy and Physiology with Lab </a:t>
            </a:r>
            <a:r>
              <a:rPr lang="en-US" sz="1800" b="1" dirty="0"/>
              <a:t>OR</a:t>
            </a:r>
          </a:p>
          <a:p>
            <a:pPr marL="0" indent="0">
              <a:spcBef>
                <a:spcPts val="0"/>
              </a:spcBef>
              <a:spcAft>
                <a:spcPts val="600"/>
              </a:spcAft>
              <a:buNone/>
            </a:pPr>
            <a:r>
              <a:rPr lang="en-US" sz="1800" dirty="0"/>
              <a:t>	BIO 137 Human Anatomy &amp; Physiology I </a:t>
            </a:r>
            <a:r>
              <a:rPr lang="en-US" sz="1800" b="1" dirty="0"/>
              <a:t>and</a:t>
            </a:r>
            <a:r>
              <a:rPr lang="en-US" sz="1800" dirty="0"/>
              <a:t> BIO 139 Human Anatomy &amp; Physiology II 			</a:t>
            </a:r>
          </a:p>
          <a:p>
            <a:pPr marL="0" indent="0">
              <a:spcBef>
                <a:spcPts val="0"/>
              </a:spcBef>
              <a:spcAft>
                <a:spcPts val="600"/>
              </a:spcAft>
              <a:buNone/>
            </a:pPr>
            <a:r>
              <a:rPr lang="en-US" sz="1800" dirty="0"/>
              <a:t>	MAT 110 Applied Mathematics </a:t>
            </a:r>
            <a:r>
              <a:rPr lang="en-US" sz="1800" b="1" dirty="0"/>
              <a:t>OR</a:t>
            </a:r>
            <a:r>
              <a:rPr lang="en-US" sz="1800" dirty="0"/>
              <a:t> Higher- Level Quantitative Reasoning				          </a:t>
            </a:r>
          </a:p>
          <a:p>
            <a:pPr marL="0" indent="0">
              <a:spcBef>
                <a:spcPts val="0"/>
              </a:spcBef>
              <a:spcAft>
                <a:spcPts val="600"/>
              </a:spcAft>
              <a:buNone/>
            </a:pPr>
            <a:r>
              <a:rPr lang="en-US" sz="1800" dirty="0"/>
              <a:t>	ENG 101 Writing 1 							 </a:t>
            </a:r>
          </a:p>
          <a:p>
            <a:pPr marL="0" indent="0">
              <a:spcBef>
                <a:spcPts val="0"/>
              </a:spcBef>
              <a:spcAft>
                <a:spcPts val="600"/>
              </a:spcAft>
              <a:buNone/>
            </a:pPr>
            <a:r>
              <a:rPr lang="en-US" sz="1800" dirty="0"/>
              <a:t>	CLA 131 Medical Term from Greek </a:t>
            </a:r>
            <a:r>
              <a:rPr lang="en-US" sz="1800" b="1" dirty="0"/>
              <a:t>OR</a:t>
            </a:r>
            <a:r>
              <a:rPr lang="en-US" sz="1800" dirty="0"/>
              <a:t> Latin OR AHS 115 Medical Term </a:t>
            </a:r>
            <a:r>
              <a:rPr lang="en-US" sz="1800" b="1" dirty="0"/>
              <a:t>OR</a:t>
            </a:r>
            <a:r>
              <a:rPr lang="en-US" sz="1800" dirty="0"/>
              <a:t> MIT 103 Medical Office Term	Computer Literacy 						           </a:t>
            </a:r>
          </a:p>
          <a:p>
            <a:pPr marL="0" indent="0">
              <a:spcBef>
                <a:spcPts val="0"/>
              </a:spcBef>
              <a:spcAft>
                <a:spcPts val="600"/>
              </a:spcAft>
              <a:buNone/>
            </a:pPr>
            <a:r>
              <a:rPr lang="en-US" sz="1800" dirty="0"/>
              <a:t>                 Social/Behavioral Science						</a:t>
            </a:r>
          </a:p>
          <a:p>
            <a:pPr marL="0" indent="0">
              <a:spcBef>
                <a:spcPts val="0"/>
              </a:spcBef>
              <a:spcAft>
                <a:spcPts val="600"/>
              </a:spcAft>
              <a:buNone/>
            </a:pPr>
            <a:r>
              <a:rPr lang="en-US" sz="1800" dirty="0"/>
              <a:t>                 Heritage/Humanities</a:t>
            </a:r>
          </a:p>
          <a:p>
            <a:pPr marL="0" indent="0">
              <a:spcBef>
                <a:spcPts val="0"/>
              </a:spcBef>
              <a:spcAft>
                <a:spcPts val="600"/>
              </a:spcAft>
              <a:buNone/>
            </a:pPr>
            <a:r>
              <a:rPr lang="en-US" sz="1800" dirty="0"/>
              <a:t>		</a:t>
            </a:r>
            <a:r>
              <a:rPr lang="en-US" sz="1800" dirty="0">
                <a:highlight>
                  <a:srgbClr val="FFFF00"/>
                </a:highlight>
                <a:latin typeface="Calibri" panose="020F0502020204030204" pitchFamily="34" charset="0"/>
                <a:ea typeface="Calibri" panose="020F0502020204030204" pitchFamily="34" charset="0"/>
                <a:cs typeface="Times New Roman" panose="02020603050405020304" pitchFamily="18" charset="0"/>
              </a:rPr>
              <a:t>		</a:t>
            </a:r>
          </a:p>
          <a:p>
            <a:pPr marL="457200" marR="0" indent="-457200">
              <a:lnSpc>
                <a:spcPct val="50000"/>
              </a:lnSpc>
              <a:spcBef>
                <a:spcPts val="0"/>
              </a:spcBef>
              <a:spcAft>
                <a:spcPts val="1200"/>
              </a:spcAft>
              <a:buAutoNum type="arabicPeriod" startAt="3"/>
            </a:pPr>
            <a:r>
              <a:rPr lang="en-US" sz="2000" dirty="0"/>
              <a:t>Applicants admitted into the Surgical Tech Program must have completed a program approved CPR course</a:t>
            </a:r>
          </a:p>
          <a:p>
            <a:pPr marL="0" marR="0" indent="0">
              <a:lnSpc>
                <a:spcPct val="50000"/>
              </a:lnSpc>
              <a:spcBef>
                <a:spcPts val="0"/>
              </a:spcBef>
              <a:spcAft>
                <a:spcPts val="1200"/>
              </a:spcAft>
              <a:buNone/>
            </a:pPr>
            <a:r>
              <a:rPr lang="en-US" sz="2000" dirty="0"/>
              <a:t>        prior to entering the program. (American Heart Association </a:t>
            </a:r>
            <a:r>
              <a:rPr lang="en-US" sz="2000" b="1" dirty="0"/>
              <a:t>only</a:t>
            </a:r>
            <a:r>
              <a:rPr lang="en-US" sz="2000" dirty="0"/>
              <a:t>). </a:t>
            </a:r>
          </a:p>
          <a:p>
            <a:pPr marL="0" marR="0" indent="0">
              <a:lnSpc>
                <a:spcPct val="107000"/>
              </a:lnSpc>
              <a:spcBef>
                <a:spcPts val="0"/>
              </a:spcBef>
              <a:spcAft>
                <a:spcPts val="800"/>
              </a:spcAft>
              <a:buNone/>
            </a:pPr>
            <a:endParaRPr lang="en-US" dirty="0"/>
          </a:p>
        </p:txBody>
      </p:sp>
    </p:spTree>
    <p:extLst>
      <p:ext uri="{BB962C8B-B14F-4D97-AF65-F5344CB8AC3E}">
        <p14:creationId xmlns:p14="http://schemas.microsoft.com/office/powerpoint/2010/main" val="107627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1733</TotalTime>
  <Words>2465</Words>
  <Application>Microsoft Office PowerPoint</Application>
  <PresentationFormat>Widescreen</PresentationFormat>
  <Paragraphs>277</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Symbol</vt:lpstr>
      <vt:lpstr>Times New Roman</vt:lpstr>
      <vt:lpstr>Office Theme</vt:lpstr>
      <vt:lpstr> Hazard Community and Technical College (HCTC)  Surgical Technology Program</vt:lpstr>
      <vt:lpstr>MS Teams Virtual Meeting Rules</vt:lpstr>
      <vt:lpstr>About the Surgical Tech Program </vt:lpstr>
      <vt:lpstr>Program Format</vt:lpstr>
      <vt:lpstr>HCTC Surgical Technology Program  Associate in Applied Science Degree Curriculum </vt:lpstr>
      <vt:lpstr>HCTC Surgical Technology Program  Associate in Applied Science Degree Curriculum </vt:lpstr>
      <vt:lpstr>Expenses This is an estimate and may vary on individual expense. </vt:lpstr>
      <vt:lpstr>APPLICATION PROCESS </vt:lpstr>
      <vt:lpstr>CRITERIA FOR ADMISSION </vt:lpstr>
      <vt:lpstr>Surgical Technology Program Selective Admission Criteria</vt:lpstr>
      <vt:lpstr>Surgical Tech Program Technical Standards</vt:lpstr>
      <vt:lpstr>Re-Admission</vt:lpstr>
      <vt:lpstr>Transfer</vt:lpstr>
      <vt:lpstr>Selective Admissions Information</vt:lpstr>
      <vt:lpstr>Surgical Technology Program Application</vt:lpstr>
      <vt:lpstr>Submission of Documents</vt:lpstr>
      <vt:lpstr> Employment Outlook</vt:lpstr>
      <vt:lpstr>Program Accreditation Status</vt:lpstr>
      <vt:lpstr>Notice of Nondiscrimination</vt:lpstr>
      <vt:lpstr>Program Coordinator’s Information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Hazard Community and Technical College (HCTC) and Southeast Kentucky Community and Technical College (SKCTC)   Regional Radiography Program</dc:title>
  <dc:creator>Whittaker, Timothy (Hazard)</dc:creator>
  <cp:lastModifiedBy>Morris, Joe D (Hazard)</cp:lastModifiedBy>
  <cp:revision>103</cp:revision>
  <dcterms:created xsi:type="dcterms:W3CDTF">2020-09-17T14:20:23Z</dcterms:created>
  <dcterms:modified xsi:type="dcterms:W3CDTF">2026-02-26T17:34:53Z</dcterms:modified>
</cp:coreProperties>
</file>