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78" r:id="rId3"/>
    <p:sldId id="281" r:id="rId4"/>
    <p:sldId id="279" r:id="rId5"/>
    <p:sldId id="294" r:id="rId6"/>
    <p:sldId id="295" r:id="rId7"/>
    <p:sldId id="265" r:id="rId8"/>
    <p:sldId id="290" r:id="rId9"/>
    <p:sldId id="292" r:id="rId10"/>
    <p:sldId id="296" r:id="rId11"/>
    <p:sldId id="297" r:id="rId12"/>
    <p:sldId id="298" r:id="rId13"/>
    <p:sldId id="274" r:id="rId14"/>
    <p:sldId id="276" r:id="rId15"/>
    <p:sldId id="280" r:id="rId16"/>
    <p:sldId id="293" r:id="rId17"/>
    <p:sldId id="282" r:id="rId18"/>
    <p:sldId id="261" r:id="rId19"/>
    <p:sldId id="288" r:id="rId20"/>
    <p:sldId id="277"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51073121-6955-4B42-A941-1E9291C30093}">
          <p14:sldIdLst>
            <p14:sldId id="259"/>
            <p14:sldId id="278"/>
            <p14:sldId id="281"/>
            <p14:sldId id="279"/>
            <p14:sldId id="294"/>
            <p14:sldId id="295"/>
            <p14:sldId id="265"/>
            <p14:sldId id="290"/>
            <p14:sldId id="292"/>
            <p14:sldId id="296"/>
            <p14:sldId id="297"/>
            <p14:sldId id="298"/>
            <p14:sldId id="274"/>
            <p14:sldId id="276"/>
            <p14:sldId id="280"/>
            <p14:sldId id="293"/>
            <p14:sldId id="282"/>
            <p14:sldId id="261"/>
            <p14:sldId id="288"/>
            <p14:sldId id="277"/>
          </p14:sldIdLst>
        </p14:section>
        <p14:section name="Untitled Section" id="{3C683A76-1BEB-4831-A9F8-B4F3E30E01FF}">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1" d="100"/>
          <a:sy n="111" d="100"/>
        </p:scale>
        <p:origin x="53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7CF68896-8C8C-4EC4-8444-0EF0BFBA5AB1}" type="datetimeFigureOut">
              <a:rPr lang="en-US" smtClean="0"/>
              <a:t>1/13/2026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7DEB2C9-0692-478B-8CC5-08C2F6AAF528}" type="slidenum">
              <a:rPr lang="en-US" smtClean="0"/>
              <a:t>‹#›</a:t>
            </a:fld>
            <a:endParaRPr lang="en-US" dirty="0"/>
          </a:p>
        </p:txBody>
      </p:sp>
    </p:spTree>
    <p:extLst>
      <p:ext uri="{BB962C8B-B14F-4D97-AF65-F5344CB8AC3E}">
        <p14:creationId xmlns:p14="http://schemas.microsoft.com/office/powerpoint/2010/main" val="41615031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D0478C-3F12-4729-999F-763973F35D7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1E7D472-827C-496C-A911-1B1A6522421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E7E09A-5017-4695-B3FC-5B6CB7CABBF0}"/>
              </a:ext>
            </a:extLst>
          </p:cNvPr>
          <p:cNvSpPr>
            <a:spLocks noGrp="1"/>
          </p:cNvSpPr>
          <p:nvPr>
            <p:ph type="dt" sz="half" idx="10"/>
          </p:nvPr>
        </p:nvSpPr>
        <p:spPr/>
        <p:txBody>
          <a:bodyPr/>
          <a:lstStyle/>
          <a:p>
            <a:fld id="{B8C32901-E2D4-4089-ABD4-5A420B8D7B5F}" type="datetimeFigureOut">
              <a:rPr lang="en-US" smtClean="0"/>
              <a:t>1/13/2026</a:t>
            </a:fld>
            <a:endParaRPr lang="en-US" dirty="0"/>
          </a:p>
        </p:txBody>
      </p:sp>
      <p:sp>
        <p:nvSpPr>
          <p:cNvPr id="5" name="Footer Placeholder 4">
            <a:extLst>
              <a:ext uri="{FF2B5EF4-FFF2-40B4-BE49-F238E27FC236}">
                <a16:creationId xmlns:a16="http://schemas.microsoft.com/office/drawing/2014/main" id="{CEF0A12D-932A-49EE-A747-9E51D4B0935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4D23B25-06AB-4010-B131-8B0E134CE05F}"/>
              </a:ext>
            </a:extLst>
          </p:cNvPr>
          <p:cNvSpPr>
            <a:spLocks noGrp="1"/>
          </p:cNvSpPr>
          <p:nvPr>
            <p:ph type="sldNum" sz="quarter" idx="12"/>
          </p:nvPr>
        </p:nvSpPr>
        <p:spPr/>
        <p:txBody>
          <a:bodyPr/>
          <a:lstStyle/>
          <a:p>
            <a:fld id="{34E49606-600D-4007-94AD-710ECAC8A5A0}" type="slidenum">
              <a:rPr lang="en-US" smtClean="0"/>
              <a:t>‹#›</a:t>
            </a:fld>
            <a:endParaRPr lang="en-US" dirty="0"/>
          </a:p>
        </p:txBody>
      </p:sp>
    </p:spTree>
    <p:extLst>
      <p:ext uri="{BB962C8B-B14F-4D97-AF65-F5344CB8AC3E}">
        <p14:creationId xmlns:p14="http://schemas.microsoft.com/office/powerpoint/2010/main" val="86311572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CF68896-8C8C-4EC4-8444-0EF0BFBA5AB1}" type="datetimeFigureOut">
              <a:rPr lang="en-US" smtClean="0"/>
              <a:t>1/13/2026</a:t>
            </a:fld>
            <a:endParaRPr lang="en-US" dirty="0"/>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DEB2C9-0692-478B-8CC5-08C2F6AAF528}" type="slidenum">
              <a:rPr lang="en-US" smtClean="0"/>
              <a:t>‹#›</a:t>
            </a:fld>
            <a:endParaRPr lang="en-US" dirty="0"/>
          </a:p>
        </p:txBody>
      </p:sp>
    </p:spTree>
    <p:extLst>
      <p:ext uri="{BB962C8B-B14F-4D97-AF65-F5344CB8AC3E}">
        <p14:creationId xmlns:p14="http://schemas.microsoft.com/office/powerpoint/2010/main" val="3659127787"/>
      </p:ext>
    </p:extLst>
  </p:cSld>
  <p:clrMap bg1="lt1" tx1="dk1" bg2="lt2" tx2="dk2" accent1="accent1" accent2="accent2" accent3="accent3" accent4="accent4" accent5="accent5" accent6="accent6" hlink="hlink" folHlink="folHlink"/>
  <p:sldLayoutIdLst>
    <p:sldLayoutId id="2147483649" r:id="rId1"/>
    <p:sldLayoutId id="2147483662"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ww.getmytranscript.com/" TargetMode="External"/><Relationship Id="rId2" Type="http://schemas.openxmlformats.org/officeDocument/2006/relationships/hyperlink" Target="http://www.parchment.com/" TargetMode="Externa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mailto:Scott.Gross@kctcs.edu" TargetMode="External"/><Relationship Id="rId2" Type="http://schemas.openxmlformats.org/officeDocument/2006/relationships/hyperlink" Target="mailto:Libby.Peters@kctcs.edu" TargetMode="External"/><Relationship Id="rId1" Type="http://schemas.openxmlformats.org/officeDocument/2006/relationships/slideLayout" Target="../slideLayouts/slideLayout2.xml"/><Relationship Id="rId4" Type="http://schemas.openxmlformats.org/officeDocument/2006/relationships/hyperlink" Target="mailto:abaker0275@kctcs.edu-"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www.caahep.org/" TargetMode="External"/><Relationship Id="rId2" Type="http://schemas.openxmlformats.org/officeDocument/2006/relationships/hyperlink" Target="mailto:mail@caahep.org"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BFE8BA-AEDF-45A7-8AD8-E507619ABD15}"/>
              </a:ext>
            </a:extLst>
          </p:cNvPr>
          <p:cNvSpPr>
            <a:spLocks noGrp="1"/>
          </p:cNvSpPr>
          <p:nvPr>
            <p:ph type="ctrTitle"/>
          </p:nvPr>
        </p:nvSpPr>
        <p:spPr>
          <a:xfrm>
            <a:off x="6413111" y="640081"/>
            <a:ext cx="5138808" cy="3592768"/>
          </a:xfrm>
          <a:noFill/>
        </p:spPr>
        <p:txBody>
          <a:bodyPr>
            <a:normAutofit/>
          </a:bodyPr>
          <a:lstStyle/>
          <a:p>
            <a:r>
              <a:rPr lang="en-US" dirty="0"/>
              <a:t> </a:t>
            </a:r>
            <a:r>
              <a:rPr lang="en-US" b="1" dirty="0"/>
              <a:t>Hazard Community and Technical College (HCTC) </a:t>
            </a:r>
            <a:br>
              <a:rPr lang="en-US" b="1" dirty="0"/>
            </a:br>
            <a:r>
              <a:rPr lang="en-US" b="1" dirty="0"/>
              <a:t>Diagnostic Medical Sonography Program</a:t>
            </a:r>
          </a:p>
        </p:txBody>
      </p:sp>
      <p:sp>
        <p:nvSpPr>
          <p:cNvPr id="3" name="Subtitle 2">
            <a:extLst>
              <a:ext uri="{FF2B5EF4-FFF2-40B4-BE49-F238E27FC236}">
                <a16:creationId xmlns:a16="http://schemas.microsoft.com/office/drawing/2014/main" id="{C224EF85-ABCC-473C-908D-93E43C9E188C}"/>
              </a:ext>
            </a:extLst>
          </p:cNvPr>
          <p:cNvSpPr>
            <a:spLocks noGrp="1"/>
          </p:cNvSpPr>
          <p:nvPr>
            <p:ph type="subTitle" idx="1"/>
          </p:nvPr>
        </p:nvSpPr>
        <p:spPr>
          <a:xfrm>
            <a:off x="6413110" y="4371278"/>
            <a:ext cx="5138809" cy="1846643"/>
          </a:xfrm>
          <a:noFill/>
        </p:spPr>
        <p:txBody>
          <a:bodyPr>
            <a:normAutofit/>
          </a:bodyPr>
          <a:lstStyle/>
          <a:p>
            <a:r>
              <a:rPr lang="en-US" b="1" dirty="0"/>
              <a:t>Pre-Admission Conference</a:t>
            </a:r>
          </a:p>
        </p:txBody>
      </p:sp>
      <p:sp>
        <p:nvSpPr>
          <p:cNvPr id="9" name="Rectangle 8">
            <a:extLst>
              <a:ext uri="{FF2B5EF4-FFF2-40B4-BE49-F238E27FC236}">
                <a16:creationId xmlns:a16="http://schemas.microsoft.com/office/drawing/2014/main" id="{8AD13924-DC7C-4339-B194-8A4EFFBF2A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6107584" cy="6858000"/>
          </a:xfrm>
          <a:prstGeom prst="rect">
            <a:avLst/>
          </a:prstGeom>
          <a:solidFill>
            <a:srgbClr val="CEA9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ounded Rectangle 26">
            <a:extLst>
              <a:ext uri="{FF2B5EF4-FFF2-40B4-BE49-F238E27FC236}">
                <a16:creationId xmlns:a16="http://schemas.microsoft.com/office/drawing/2014/main" id="{72458505-C9BA-445F-AE75-CFC7FF04F4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6745" y="640080"/>
            <a:ext cx="4809175" cy="5577818"/>
          </a:xfrm>
          <a:prstGeom prst="roundRect">
            <a:avLst>
              <a:gd name="adj" fmla="val 0"/>
            </a:avLst>
          </a:prstGeom>
          <a:solidFill>
            <a:srgbClr val="FFFFFF"/>
          </a:solidFill>
          <a:ln w="9525">
            <a:solidFill>
              <a:srgbClr val="C8CACA"/>
            </a:solidFill>
          </a:ln>
          <a:effectLst>
            <a:outerShdw blurRad="57150" dist="19050" dir="5400000" algn="t" rotWithShape="0">
              <a:prstClr val="black">
                <a:alpha val="6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BAA72EF5-418B-473B-819F-C707852FAE73}"/>
              </a:ext>
            </a:extLst>
          </p:cNvPr>
          <p:cNvPicPr>
            <a:picLocks noChangeAspect="1"/>
          </p:cNvPicPr>
          <p:nvPr/>
        </p:nvPicPr>
        <p:blipFill rotWithShape="1">
          <a:blip r:embed="rId2"/>
          <a:srcRect l="16772" r="20813" b="1"/>
          <a:stretch/>
        </p:blipFill>
        <p:spPr>
          <a:xfrm>
            <a:off x="1120701" y="1112060"/>
            <a:ext cx="3861262" cy="4633859"/>
          </a:xfrm>
          <a:prstGeom prst="rect">
            <a:avLst/>
          </a:prstGeom>
          <a:effectLst/>
        </p:spPr>
      </p:pic>
    </p:spTree>
    <p:extLst>
      <p:ext uri="{BB962C8B-B14F-4D97-AF65-F5344CB8AC3E}">
        <p14:creationId xmlns:p14="http://schemas.microsoft.com/office/powerpoint/2010/main" val="17090372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D2EF9D-3EA2-4A9F-995C-CBC6B284C4B2}"/>
              </a:ext>
            </a:extLst>
          </p:cNvPr>
          <p:cNvSpPr>
            <a:spLocks noGrp="1"/>
          </p:cNvSpPr>
          <p:nvPr>
            <p:ph type="title"/>
          </p:nvPr>
        </p:nvSpPr>
        <p:spPr/>
        <p:txBody>
          <a:bodyPr/>
          <a:lstStyle/>
          <a:p>
            <a:endParaRPr lang="en-US"/>
          </a:p>
        </p:txBody>
      </p:sp>
      <p:pic>
        <p:nvPicPr>
          <p:cNvPr id="5" name="Content Placeholder 4">
            <a:extLst>
              <a:ext uri="{FF2B5EF4-FFF2-40B4-BE49-F238E27FC236}">
                <a16:creationId xmlns:a16="http://schemas.microsoft.com/office/drawing/2014/main" id="{D5E73480-8484-4018-8376-39C8E4F08FAD}"/>
              </a:ext>
            </a:extLst>
          </p:cNvPr>
          <p:cNvPicPr>
            <a:picLocks noGrp="1" noChangeAspect="1"/>
          </p:cNvPicPr>
          <p:nvPr>
            <p:ph idx="1"/>
          </p:nvPr>
        </p:nvPicPr>
        <p:blipFill>
          <a:blip r:embed="rId2"/>
          <a:stretch>
            <a:fillRect/>
          </a:stretch>
        </p:blipFill>
        <p:spPr>
          <a:xfrm>
            <a:off x="1948543" y="512500"/>
            <a:ext cx="8294914" cy="6209535"/>
          </a:xfrm>
        </p:spPr>
      </p:pic>
    </p:spTree>
    <p:extLst>
      <p:ext uri="{BB962C8B-B14F-4D97-AF65-F5344CB8AC3E}">
        <p14:creationId xmlns:p14="http://schemas.microsoft.com/office/powerpoint/2010/main" val="18977665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07B0C4-C7F4-409F-8748-660996ADFD4D}"/>
              </a:ext>
            </a:extLst>
          </p:cNvPr>
          <p:cNvSpPr>
            <a:spLocks noGrp="1"/>
          </p:cNvSpPr>
          <p:nvPr>
            <p:ph type="title"/>
          </p:nvPr>
        </p:nvSpPr>
        <p:spPr/>
        <p:txBody>
          <a:bodyPr/>
          <a:lstStyle/>
          <a:p>
            <a:endParaRPr lang="en-US"/>
          </a:p>
        </p:txBody>
      </p:sp>
      <p:pic>
        <p:nvPicPr>
          <p:cNvPr id="5" name="Content Placeholder 4">
            <a:extLst>
              <a:ext uri="{FF2B5EF4-FFF2-40B4-BE49-F238E27FC236}">
                <a16:creationId xmlns:a16="http://schemas.microsoft.com/office/drawing/2014/main" id="{9B4A29D5-6943-4D44-B0A4-0246CDBC9B69}"/>
              </a:ext>
            </a:extLst>
          </p:cNvPr>
          <p:cNvPicPr>
            <a:picLocks noGrp="1" noChangeAspect="1"/>
          </p:cNvPicPr>
          <p:nvPr>
            <p:ph idx="1"/>
          </p:nvPr>
        </p:nvPicPr>
        <p:blipFill>
          <a:blip r:embed="rId2"/>
          <a:stretch>
            <a:fillRect/>
          </a:stretch>
        </p:blipFill>
        <p:spPr>
          <a:xfrm>
            <a:off x="1951391" y="1629908"/>
            <a:ext cx="8582870" cy="4591710"/>
          </a:xfrm>
        </p:spPr>
      </p:pic>
    </p:spTree>
    <p:extLst>
      <p:ext uri="{BB962C8B-B14F-4D97-AF65-F5344CB8AC3E}">
        <p14:creationId xmlns:p14="http://schemas.microsoft.com/office/powerpoint/2010/main" val="18645293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C12F12-27F7-4A1E-9585-706373619E1A}"/>
              </a:ext>
            </a:extLst>
          </p:cNvPr>
          <p:cNvSpPr>
            <a:spLocks noGrp="1"/>
          </p:cNvSpPr>
          <p:nvPr>
            <p:ph type="title"/>
          </p:nvPr>
        </p:nvSpPr>
        <p:spPr/>
        <p:txBody>
          <a:bodyPr/>
          <a:lstStyle/>
          <a:p>
            <a:endParaRPr lang="en-US"/>
          </a:p>
        </p:txBody>
      </p:sp>
      <p:pic>
        <p:nvPicPr>
          <p:cNvPr id="5" name="Content Placeholder 4">
            <a:extLst>
              <a:ext uri="{FF2B5EF4-FFF2-40B4-BE49-F238E27FC236}">
                <a16:creationId xmlns:a16="http://schemas.microsoft.com/office/drawing/2014/main" id="{3BE528E4-10CB-488C-B44F-C47BD8DE22B1}"/>
              </a:ext>
            </a:extLst>
          </p:cNvPr>
          <p:cNvPicPr>
            <a:picLocks noGrp="1" noChangeAspect="1"/>
          </p:cNvPicPr>
          <p:nvPr>
            <p:ph idx="1"/>
          </p:nvPr>
        </p:nvPicPr>
        <p:blipFill>
          <a:blip r:embed="rId2"/>
          <a:stretch>
            <a:fillRect/>
          </a:stretch>
        </p:blipFill>
        <p:spPr>
          <a:xfrm>
            <a:off x="1548893" y="274638"/>
            <a:ext cx="8817417" cy="6492363"/>
          </a:xfrm>
        </p:spPr>
      </p:pic>
    </p:spTree>
    <p:extLst>
      <p:ext uri="{BB962C8B-B14F-4D97-AF65-F5344CB8AC3E}">
        <p14:creationId xmlns:p14="http://schemas.microsoft.com/office/powerpoint/2010/main" val="14631911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AB943A-BE8B-45F0-9304-B2260B50441F}"/>
              </a:ext>
            </a:extLst>
          </p:cNvPr>
          <p:cNvSpPr>
            <a:spLocks noGrp="1"/>
          </p:cNvSpPr>
          <p:nvPr>
            <p:ph type="title"/>
          </p:nvPr>
        </p:nvSpPr>
        <p:spPr>
          <a:xfrm>
            <a:off x="609600" y="75501"/>
            <a:ext cx="10972800" cy="669565"/>
          </a:xfrm>
        </p:spPr>
        <p:txBody>
          <a:bodyPr>
            <a:noAutofit/>
          </a:bodyPr>
          <a:lstStyle/>
          <a:p>
            <a:r>
              <a:rPr lang="en-US" sz="3200" b="1" dirty="0">
                <a:effectLst/>
                <a:latin typeface="+mn-lt"/>
                <a:ea typeface="Times New Roman" panose="02020603050405020304" pitchFamily="18" charset="0"/>
              </a:rPr>
              <a:t>Selective Admissions Information</a:t>
            </a:r>
            <a:endParaRPr lang="en-US" sz="3200" dirty="0">
              <a:latin typeface="+mn-lt"/>
            </a:endParaRPr>
          </a:p>
        </p:txBody>
      </p:sp>
      <p:sp>
        <p:nvSpPr>
          <p:cNvPr id="3" name="Content Placeholder 2">
            <a:extLst>
              <a:ext uri="{FF2B5EF4-FFF2-40B4-BE49-F238E27FC236}">
                <a16:creationId xmlns:a16="http://schemas.microsoft.com/office/drawing/2014/main" id="{11A1E659-EDC6-4D7A-8D53-58EFC4D32729}"/>
              </a:ext>
            </a:extLst>
          </p:cNvPr>
          <p:cNvSpPr>
            <a:spLocks noGrp="1"/>
          </p:cNvSpPr>
          <p:nvPr>
            <p:ph idx="1"/>
          </p:nvPr>
        </p:nvSpPr>
        <p:spPr>
          <a:xfrm>
            <a:off x="609600" y="1219200"/>
            <a:ext cx="10972800" cy="5563298"/>
          </a:xfrm>
        </p:spPr>
        <p:txBody>
          <a:bodyPr/>
          <a:lstStyle/>
          <a:p>
            <a:pPr marL="0" marR="0" indent="0">
              <a:spcBef>
                <a:spcPts val="0"/>
              </a:spcBef>
              <a:spcAft>
                <a:spcPts val="0"/>
              </a:spcAft>
              <a:buNone/>
            </a:pPr>
            <a:r>
              <a:rPr lang="en-US" sz="2000" dirty="0">
                <a:effectLst/>
                <a:latin typeface="Calibri" panose="020F0502020204030204" pitchFamily="34" charset="0"/>
                <a:ea typeface="Times New Roman" panose="02020603050405020304" pitchFamily="18" charset="0"/>
              </a:rPr>
              <a:t>The following documents must be in your Selective Admissions File for it to be complete: </a:t>
            </a:r>
            <a:endParaRPr lang="en-US" sz="2000" dirty="0">
              <a:effectLst/>
              <a:latin typeface="Times New Roman" panose="02020603050405020304" pitchFamily="18" charset="0"/>
              <a:ea typeface="Times New Roman" panose="02020603050405020304" pitchFamily="18" charset="0"/>
            </a:endParaRPr>
          </a:p>
          <a:p>
            <a:pPr marL="0" marR="0" indent="0">
              <a:spcBef>
                <a:spcPts val="0"/>
              </a:spcBef>
              <a:spcAft>
                <a:spcPts val="0"/>
              </a:spcAft>
              <a:buNone/>
            </a:pPr>
            <a:endParaRPr lang="en-US" sz="2000" dirty="0">
              <a:effectLst/>
              <a:latin typeface="Times New Roman" panose="02020603050405020304" pitchFamily="18" charset="0"/>
              <a:ea typeface="Times New Roman" panose="02020603050405020304" pitchFamily="18" charset="0"/>
            </a:endParaRPr>
          </a:p>
          <a:p>
            <a:pPr marL="342900" marR="0" lvl="0" indent="-342900">
              <a:spcBef>
                <a:spcPts val="0"/>
              </a:spcBef>
              <a:spcAft>
                <a:spcPts val="0"/>
              </a:spcAft>
              <a:buFont typeface="Symbol" panose="05050102010706020507" pitchFamily="18" charset="2"/>
              <a:buChar char=""/>
              <a:tabLst>
                <a:tab pos="457200" algn="l"/>
              </a:tabLst>
            </a:pPr>
            <a:r>
              <a:rPr lang="en-US" sz="2000" dirty="0">
                <a:effectLst/>
                <a:latin typeface="Calibri" panose="020F0502020204030204" pitchFamily="34" charset="0"/>
                <a:ea typeface="Times New Roman" panose="02020603050405020304" pitchFamily="18" charset="0"/>
              </a:rPr>
              <a:t>Current application for admission to a KCTCS institution.</a:t>
            </a:r>
          </a:p>
          <a:p>
            <a:pPr marL="0" marR="0" lvl="0" indent="0">
              <a:spcBef>
                <a:spcPts val="0"/>
              </a:spcBef>
              <a:spcAft>
                <a:spcPts val="0"/>
              </a:spcAft>
              <a:buNone/>
              <a:tabLst>
                <a:tab pos="457200" algn="l"/>
              </a:tabLst>
            </a:pPr>
            <a:endParaRPr lang="en-US" sz="2000" dirty="0">
              <a:effectLst/>
              <a:latin typeface="Times New Roman" panose="02020603050405020304" pitchFamily="18" charset="0"/>
              <a:ea typeface="Times New Roman" panose="02020603050405020304" pitchFamily="18" charset="0"/>
            </a:endParaRPr>
          </a:p>
          <a:p>
            <a:pPr marL="342900" marR="0" lvl="0" indent="-342900">
              <a:spcBef>
                <a:spcPts val="0"/>
              </a:spcBef>
              <a:spcAft>
                <a:spcPts val="0"/>
              </a:spcAft>
              <a:buFont typeface="Symbol" panose="05050102010706020507" pitchFamily="18" charset="2"/>
              <a:buChar char=""/>
              <a:tabLst>
                <a:tab pos="457200" algn="l"/>
              </a:tabLst>
            </a:pPr>
            <a:r>
              <a:rPr lang="en-US" sz="2000" dirty="0">
                <a:effectLst/>
                <a:latin typeface="Calibri" panose="020F0502020204030204" pitchFamily="34" charset="0"/>
                <a:ea typeface="Times New Roman" panose="02020603050405020304" pitchFamily="18" charset="0"/>
              </a:rPr>
              <a:t>Official transcripts of all post-secondary education, excluding KCTCS institutions.  </a:t>
            </a:r>
          </a:p>
          <a:p>
            <a:pPr marL="0" marR="0" lvl="0" indent="0">
              <a:spcBef>
                <a:spcPts val="0"/>
              </a:spcBef>
              <a:spcAft>
                <a:spcPts val="0"/>
              </a:spcAft>
              <a:buNone/>
              <a:tabLst>
                <a:tab pos="457200" algn="l"/>
              </a:tabLst>
            </a:pPr>
            <a:r>
              <a:rPr lang="en-US" sz="2000" dirty="0"/>
              <a:t>         Post-Secondary Education Transcripts </a:t>
            </a:r>
            <a:r>
              <a:rPr lang="en-US" sz="2000" dirty="0">
                <a:effectLst/>
                <a:latin typeface="Calibri" panose="020F0502020204030204" pitchFamily="34" charset="0"/>
                <a:ea typeface="Times New Roman" panose="02020603050405020304" pitchFamily="18" charset="0"/>
              </a:rPr>
              <a:t>– Registrar’s-Records Office</a:t>
            </a:r>
          </a:p>
          <a:p>
            <a:pPr marL="0" marR="0" lvl="0" indent="0">
              <a:spcBef>
                <a:spcPts val="0"/>
              </a:spcBef>
              <a:spcAft>
                <a:spcPts val="0"/>
              </a:spcAft>
              <a:buNone/>
              <a:tabLst>
                <a:tab pos="457200" algn="l"/>
              </a:tabLst>
            </a:pPr>
            <a:r>
              <a:rPr lang="en-US" sz="2000" dirty="0">
                <a:effectLst/>
                <a:latin typeface="Calibri" panose="020F0502020204030204" pitchFamily="34" charset="0"/>
                <a:ea typeface="Times New Roman" panose="02020603050405020304" pitchFamily="18" charset="0"/>
              </a:rPr>
              <a:t>         </a:t>
            </a:r>
            <a:r>
              <a:rPr lang="en-US" sz="2000" dirty="0">
                <a:latin typeface="Calibri" panose="020F0502020204030204" pitchFamily="34" charset="0"/>
                <a:ea typeface="Times New Roman" panose="02020603050405020304" pitchFamily="18" charset="0"/>
              </a:rPr>
              <a:t>Official transcripts </a:t>
            </a:r>
            <a:r>
              <a:rPr lang="en-US" sz="2000" dirty="0">
                <a:effectLst/>
                <a:latin typeface="Calibri" panose="020F0502020204030204" pitchFamily="34" charset="0"/>
                <a:ea typeface="Times New Roman" panose="02020603050405020304" pitchFamily="18" charset="0"/>
              </a:rPr>
              <a:t>cannot be hand delivered.</a:t>
            </a:r>
            <a:r>
              <a:rPr lang="en-US" sz="2000" dirty="0">
                <a:latin typeface="Calibri" panose="020F0502020204030204" pitchFamily="34" charset="0"/>
                <a:ea typeface="Times New Roman" panose="02020603050405020304" pitchFamily="18" charset="0"/>
              </a:rPr>
              <a:t>  We recommend using a digital credential service, </a:t>
            </a:r>
          </a:p>
          <a:p>
            <a:pPr marL="0" marR="0" lvl="0" indent="0">
              <a:spcBef>
                <a:spcPts val="0"/>
              </a:spcBef>
              <a:spcAft>
                <a:spcPts val="0"/>
              </a:spcAft>
              <a:buNone/>
              <a:tabLst>
                <a:tab pos="457200" algn="l"/>
              </a:tabLst>
            </a:pPr>
            <a:r>
              <a:rPr lang="en-US" sz="2000" dirty="0">
                <a:latin typeface="Calibri" panose="020F0502020204030204" pitchFamily="34" charset="0"/>
                <a:ea typeface="Times New Roman" panose="02020603050405020304" pitchFamily="18" charset="0"/>
              </a:rPr>
              <a:t>         such as:  </a:t>
            </a:r>
            <a:r>
              <a:rPr lang="en-US" sz="2000" dirty="0">
                <a:latin typeface="Calibri" panose="020F0502020204030204" pitchFamily="34" charset="0"/>
                <a:ea typeface="Times New Roman" panose="02020603050405020304" pitchFamily="18" charset="0"/>
                <a:hlinkClick r:id="rId2"/>
              </a:rPr>
              <a:t>www.parchment.com</a:t>
            </a:r>
            <a:r>
              <a:rPr lang="en-US" sz="2000" dirty="0">
                <a:latin typeface="Calibri" panose="020F0502020204030204" pitchFamily="34" charset="0"/>
                <a:ea typeface="Times New Roman" panose="02020603050405020304" pitchFamily="18" charset="0"/>
              </a:rPr>
              <a:t> or </a:t>
            </a:r>
            <a:r>
              <a:rPr lang="en-US" sz="2000" dirty="0">
                <a:latin typeface="Calibri" panose="020F0502020204030204" pitchFamily="34" charset="0"/>
                <a:ea typeface="Times New Roman" panose="02020603050405020304" pitchFamily="18" charset="0"/>
                <a:hlinkClick r:id="rId3"/>
              </a:rPr>
              <a:t>www.getmytranscript.com</a:t>
            </a:r>
            <a:r>
              <a:rPr lang="en-US" sz="2000" dirty="0">
                <a:latin typeface="Calibri" panose="020F0502020204030204" pitchFamily="34" charset="0"/>
                <a:ea typeface="Times New Roman" panose="02020603050405020304" pitchFamily="18" charset="0"/>
              </a:rPr>
              <a:t>.</a:t>
            </a:r>
          </a:p>
          <a:p>
            <a:pPr marL="0" marR="0" lvl="0" indent="0">
              <a:spcBef>
                <a:spcPts val="0"/>
              </a:spcBef>
              <a:spcAft>
                <a:spcPts val="0"/>
              </a:spcAft>
              <a:buNone/>
              <a:tabLst>
                <a:tab pos="457200" algn="l"/>
              </a:tabLst>
            </a:pPr>
            <a:endParaRPr lang="en-US" sz="2000" dirty="0">
              <a:latin typeface="Calibri" panose="020F0502020204030204" pitchFamily="34" charset="0"/>
              <a:ea typeface="Times New Roman" panose="02020603050405020304" pitchFamily="18" charset="0"/>
            </a:endParaRPr>
          </a:p>
          <a:p>
            <a:pPr marL="342900" marR="0" lvl="0" indent="-342900">
              <a:spcBef>
                <a:spcPts val="0"/>
              </a:spcBef>
              <a:spcAft>
                <a:spcPts val="0"/>
              </a:spcAft>
              <a:buFont typeface="Symbol" panose="05050102010706020507" pitchFamily="18" charset="2"/>
              <a:buChar char=""/>
              <a:tabLst>
                <a:tab pos="457200" algn="l"/>
              </a:tabLst>
            </a:pPr>
            <a:r>
              <a:rPr lang="en-US" sz="2000" dirty="0">
                <a:effectLst/>
                <a:latin typeface="Calibri" panose="020F0502020204030204" pitchFamily="34" charset="0"/>
                <a:ea typeface="Times New Roman" panose="02020603050405020304" pitchFamily="18" charset="0"/>
              </a:rPr>
              <a:t>ACT National Exam composite score</a:t>
            </a:r>
            <a:endParaRPr lang="en-US" sz="2000" dirty="0">
              <a:effectLst/>
              <a:latin typeface="Times New Roman" panose="02020603050405020304" pitchFamily="18" charset="0"/>
              <a:ea typeface="Times New Roman" panose="02020603050405020304" pitchFamily="18" charset="0"/>
            </a:endParaRPr>
          </a:p>
          <a:p>
            <a:pPr marL="342900" marR="0" lvl="0" indent="-342900">
              <a:spcBef>
                <a:spcPts val="0"/>
              </a:spcBef>
              <a:spcAft>
                <a:spcPts val="0"/>
              </a:spcAft>
              <a:buFont typeface="Symbol" panose="05050102010706020507" pitchFamily="18" charset="2"/>
              <a:buChar char=""/>
              <a:tabLst>
                <a:tab pos="457200" algn="l"/>
              </a:tabLst>
            </a:pPr>
            <a:r>
              <a:rPr lang="en-US" sz="2000" dirty="0">
                <a:effectLst/>
                <a:latin typeface="Calibri" panose="020F0502020204030204" pitchFamily="34" charset="0"/>
                <a:ea typeface="Times New Roman" panose="02020603050405020304" pitchFamily="18" charset="0"/>
              </a:rPr>
              <a:t>Proof of attendance at a Diagnostic Medical Sonography Program </a:t>
            </a:r>
            <a:r>
              <a:rPr lang="en-US" sz="2000" dirty="0">
                <a:latin typeface="Calibri" panose="020F0502020204030204" pitchFamily="34" charset="0"/>
                <a:ea typeface="Times New Roman" panose="02020603050405020304" pitchFamily="18" charset="0"/>
              </a:rPr>
              <a:t>Pre-admission Conference.</a:t>
            </a:r>
            <a:endParaRPr lang="en-US" sz="2000" dirty="0">
              <a:effectLst/>
              <a:latin typeface="Times New Roman" panose="02020603050405020304" pitchFamily="18" charset="0"/>
              <a:ea typeface="Times New Roman" panose="02020603050405020304" pitchFamily="18" charset="0"/>
            </a:endParaRPr>
          </a:p>
          <a:p>
            <a:pPr marL="0" marR="0" indent="0">
              <a:spcBef>
                <a:spcPts val="0"/>
              </a:spcBef>
              <a:spcAft>
                <a:spcPts val="0"/>
              </a:spcAft>
              <a:buNone/>
            </a:pPr>
            <a:r>
              <a:rPr lang="en-US" sz="2000" dirty="0">
                <a:effectLst/>
                <a:latin typeface="Calibri" panose="020F0502020204030204" pitchFamily="34" charset="0"/>
                <a:ea typeface="Times New Roman" panose="02020603050405020304" pitchFamily="18" charset="0"/>
              </a:rPr>
              <a:t> </a:t>
            </a:r>
            <a:endParaRPr lang="en-US" sz="2000" dirty="0">
              <a:effectLst/>
              <a:latin typeface="Times New Roman" panose="02020603050405020304" pitchFamily="18" charset="0"/>
              <a:ea typeface="Times New Roman" panose="02020603050405020304" pitchFamily="18" charset="0"/>
            </a:endParaRPr>
          </a:p>
          <a:p>
            <a:pPr marL="0" marR="0" indent="0">
              <a:spcBef>
                <a:spcPts val="0"/>
              </a:spcBef>
              <a:spcAft>
                <a:spcPts val="0"/>
              </a:spcAft>
              <a:buNone/>
            </a:pPr>
            <a:r>
              <a:rPr lang="en-US" sz="2000" b="1" dirty="0">
                <a:effectLst/>
                <a:ea typeface="Times New Roman" panose="02020603050405020304" pitchFamily="18" charset="0"/>
              </a:rPr>
              <a:t>Only complete Selective Admissions files will be considered for admission to the Diagnostic Medical Sonography Program.</a:t>
            </a:r>
          </a:p>
          <a:p>
            <a:pPr marL="0" indent="0">
              <a:buNone/>
            </a:pPr>
            <a:endParaRPr lang="en-US" dirty="0"/>
          </a:p>
        </p:txBody>
      </p:sp>
      <p:pic>
        <p:nvPicPr>
          <p:cNvPr id="4" name="Picture 3"/>
          <p:cNvPicPr>
            <a:picLocks noChangeAspect="1"/>
          </p:cNvPicPr>
          <p:nvPr/>
        </p:nvPicPr>
        <p:blipFill>
          <a:blip r:embed="rId4"/>
          <a:stretch>
            <a:fillRect/>
          </a:stretch>
        </p:blipFill>
        <p:spPr>
          <a:xfrm>
            <a:off x="10329333" y="176742"/>
            <a:ext cx="1688570" cy="1787525"/>
          </a:xfrm>
          <a:prstGeom prst="rect">
            <a:avLst/>
          </a:prstGeom>
        </p:spPr>
      </p:pic>
    </p:spTree>
    <p:extLst>
      <p:ext uri="{BB962C8B-B14F-4D97-AF65-F5344CB8AC3E}">
        <p14:creationId xmlns:p14="http://schemas.microsoft.com/office/powerpoint/2010/main" val="23322828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478DAC-1337-4896-8F72-949F1DA86B66}"/>
              </a:ext>
            </a:extLst>
          </p:cNvPr>
          <p:cNvSpPr>
            <a:spLocks noGrp="1"/>
          </p:cNvSpPr>
          <p:nvPr>
            <p:ph type="title"/>
          </p:nvPr>
        </p:nvSpPr>
        <p:spPr>
          <a:xfrm>
            <a:off x="609600" y="109057"/>
            <a:ext cx="10972800" cy="1042410"/>
          </a:xfrm>
        </p:spPr>
        <p:txBody>
          <a:bodyPr>
            <a:normAutofit fontScale="90000"/>
          </a:bodyPr>
          <a:lstStyle/>
          <a:p>
            <a:r>
              <a:rPr lang="en-US" b="1" dirty="0"/>
              <a:t>Diagnostic Medical Sonography Program Application</a:t>
            </a:r>
          </a:p>
        </p:txBody>
      </p:sp>
      <p:sp>
        <p:nvSpPr>
          <p:cNvPr id="3" name="Content Placeholder 2">
            <a:extLst>
              <a:ext uri="{FF2B5EF4-FFF2-40B4-BE49-F238E27FC236}">
                <a16:creationId xmlns:a16="http://schemas.microsoft.com/office/drawing/2014/main" id="{BDB10780-416F-4C35-9106-F65355F14214}"/>
              </a:ext>
            </a:extLst>
          </p:cNvPr>
          <p:cNvSpPr>
            <a:spLocks noGrp="1"/>
          </p:cNvSpPr>
          <p:nvPr>
            <p:ph idx="1"/>
          </p:nvPr>
        </p:nvSpPr>
        <p:spPr>
          <a:xfrm>
            <a:off x="609600" y="1625599"/>
            <a:ext cx="10972800" cy="4884257"/>
          </a:xfrm>
        </p:spPr>
        <p:txBody>
          <a:bodyPr>
            <a:normAutofit/>
          </a:bodyPr>
          <a:lstStyle/>
          <a:p>
            <a:pPr marL="0" indent="0">
              <a:buNone/>
            </a:pPr>
            <a:r>
              <a:rPr lang="en-US" sz="2600" dirty="0"/>
              <a:t>You </a:t>
            </a:r>
            <a:r>
              <a:rPr lang="en-US" sz="2600" b="1" dirty="0"/>
              <a:t>must complete </a:t>
            </a:r>
            <a:r>
              <a:rPr lang="en-US" sz="2600" dirty="0"/>
              <a:t>the program </a:t>
            </a:r>
            <a:r>
              <a:rPr lang="en-US" sz="2600" b="1" dirty="0"/>
              <a:t>application</a:t>
            </a:r>
            <a:r>
              <a:rPr lang="en-US" sz="2600" dirty="0"/>
              <a:t>.</a:t>
            </a:r>
          </a:p>
          <a:p>
            <a:endParaRPr lang="en-US" sz="2600" dirty="0"/>
          </a:p>
          <a:p>
            <a:pPr marL="0" indent="0">
              <a:buNone/>
            </a:pPr>
            <a:r>
              <a:rPr lang="en-US" sz="2800" b="1" dirty="0"/>
              <a:t>Link to electronic application:  </a:t>
            </a:r>
            <a:endParaRPr lang="en-US" sz="2800" dirty="0"/>
          </a:p>
          <a:p>
            <a:pPr marL="0" indent="0">
              <a:buNone/>
            </a:pPr>
            <a:endParaRPr lang="en-US" dirty="0">
              <a:highlight>
                <a:srgbClr val="FFFF00"/>
              </a:highlight>
            </a:endParaRPr>
          </a:p>
          <a:p>
            <a:pPr marL="0" marR="0" indent="0">
              <a:spcBef>
                <a:spcPts val="0"/>
              </a:spcBef>
              <a:spcAft>
                <a:spcPts val="0"/>
              </a:spcAft>
              <a:buNone/>
            </a:pPr>
            <a:r>
              <a:rPr lang="en-US" sz="2600" b="1" dirty="0">
                <a:effectLst/>
                <a:latin typeface="Calibri" panose="020F0502020204030204" pitchFamily="34" charset="0"/>
                <a:ea typeface="Times New Roman" panose="02020603050405020304" pitchFamily="18" charset="0"/>
              </a:rPr>
              <a:t>Deadline </a:t>
            </a:r>
            <a:r>
              <a:rPr lang="en-US" sz="2600" dirty="0">
                <a:effectLst/>
                <a:latin typeface="Calibri" panose="020F0502020204030204" pitchFamily="34" charset="0"/>
                <a:ea typeface="Times New Roman" panose="02020603050405020304" pitchFamily="18" charset="0"/>
              </a:rPr>
              <a:t>for submission of materials is</a:t>
            </a:r>
            <a:r>
              <a:rPr lang="en-US" sz="2600" b="1" dirty="0">
                <a:effectLst/>
                <a:latin typeface="Calibri" panose="020F0502020204030204" pitchFamily="34" charset="0"/>
                <a:ea typeface="Times New Roman" panose="02020603050405020304" pitchFamily="18" charset="0"/>
              </a:rPr>
              <a:t> March 15, 2026.</a:t>
            </a:r>
            <a:endParaRPr lang="en-US" sz="2600" dirty="0">
              <a:effectLst/>
              <a:latin typeface="Times New Roman" panose="02020603050405020304" pitchFamily="18" charset="0"/>
              <a:ea typeface="Times New Roman" panose="02020603050405020304" pitchFamily="18" charset="0"/>
            </a:endParaRPr>
          </a:p>
          <a:p>
            <a:pPr marL="0" marR="0" indent="0">
              <a:spcBef>
                <a:spcPts val="0"/>
              </a:spcBef>
              <a:spcAft>
                <a:spcPts val="0"/>
              </a:spcAft>
              <a:buNone/>
              <a:tabLst>
                <a:tab pos="228600" algn="l"/>
                <a:tab pos="914400" algn="l"/>
              </a:tabLst>
            </a:pPr>
            <a:r>
              <a:rPr lang="en-US" sz="2600" b="1" dirty="0">
                <a:effectLst/>
                <a:latin typeface="Calibri" panose="020F0502020204030204" pitchFamily="34" charset="0"/>
                <a:ea typeface="Times New Roman" panose="02020603050405020304" pitchFamily="18" charset="0"/>
              </a:rPr>
              <a:t> </a:t>
            </a:r>
            <a:endParaRPr lang="en-US" sz="2600" dirty="0">
              <a:effectLst/>
              <a:latin typeface="Times New Roman" panose="02020603050405020304" pitchFamily="18" charset="0"/>
              <a:ea typeface="Times New Roman" panose="02020603050405020304" pitchFamily="18" charset="0"/>
            </a:endParaRPr>
          </a:p>
          <a:p>
            <a:pPr marL="0" marR="0" indent="0">
              <a:spcBef>
                <a:spcPts val="0"/>
              </a:spcBef>
              <a:spcAft>
                <a:spcPts val="0"/>
              </a:spcAft>
              <a:buNone/>
              <a:tabLst>
                <a:tab pos="228600" algn="l"/>
                <a:tab pos="914400" algn="l"/>
              </a:tabLst>
            </a:pPr>
            <a:r>
              <a:rPr lang="en-US" sz="2600" b="1" dirty="0">
                <a:effectLst/>
                <a:latin typeface="Calibri" panose="020F0502020204030204" pitchFamily="34" charset="0"/>
                <a:ea typeface="Times New Roman" panose="02020603050405020304" pitchFamily="18" charset="0"/>
              </a:rPr>
              <a:t>REMEMBER, it is </a:t>
            </a:r>
            <a:r>
              <a:rPr lang="en-US" sz="2600" b="1" u="sng" dirty="0">
                <a:effectLst/>
                <a:latin typeface="Calibri" panose="020F0502020204030204" pitchFamily="34" charset="0"/>
                <a:ea typeface="Times New Roman" panose="02020603050405020304" pitchFamily="18" charset="0"/>
              </a:rPr>
              <a:t>your</a:t>
            </a:r>
            <a:r>
              <a:rPr lang="en-US" sz="2600" b="1" dirty="0">
                <a:effectLst/>
                <a:latin typeface="Calibri" panose="020F0502020204030204" pitchFamily="34" charset="0"/>
                <a:ea typeface="Times New Roman" panose="02020603050405020304" pitchFamily="18" charset="0"/>
              </a:rPr>
              <a:t> responsibility to ensure </a:t>
            </a:r>
            <a:r>
              <a:rPr lang="en-US" sz="2600" b="1" u="sng" dirty="0">
                <a:effectLst/>
                <a:latin typeface="Calibri" panose="020F0502020204030204" pitchFamily="34" charset="0"/>
                <a:ea typeface="Times New Roman" panose="02020603050405020304" pitchFamily="18" charset="0"/>
              </a:rPr>
              <a:t>your</a:t>
            </a:r>
            <a:r>
              <a:rPr lang="en-US" sz="2600" b="1" dirty="0">
                <a:effectLst/>
                <a:latin typeface="Calibri" panose="020F0502020204030204" pitchFamily="34" charset="0"/>
                <a:ea typeface="Times New Roman" panose="02020603050405020304" pitchFamily="18" charset="0"/>
              </a:rPr>
              <a:t> </a:t>
            </a:r>
            <a:r>
              <a:rPr lang="en-US" sz="2600" b="1" dirty="0">
                <a:latin typeface="Calibri" panose="020F0502020204030204" pitchFamily="34" charset="0"/>
                <a:ea typeface="Times New Roman" panose="02020603050405020304" pitchFamily="18" charset="0"/>
              </a:rPr>
              <a:t>Diagnostic Medical Sonography</a:t>
            </a:r>
            <a:r>
              <a:rPr lang="en-US" sz="2600" b="1" dirty="0">
                <a:effectLst/>
                <a:latin typeface="Calibri" panose="020F0502020204030204" pitchFamily="34" charset="0"/>
                <a:ea typeface="Times New Roman" panose="02020603050405020304" pitchFamily="18" charset="0"/>
              </a:rPr>
              <a:t> Selective Admissions File is complete.  </a:t>
            </a:r>
            <a:endParaRPr lang="en-US" sz="2600" dirty="0">
              <a:effectLst/>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13219297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A874BC-4312-4308-B92C-A62E52499C95}"/>
              </a:ext>
            </a:extLst>
          </p:cNvPr>
          <p:cNvSpPr>
            <a:spLocks noGrp="1"/>
          </p:cNvSpPr>
          <p:nvPr>
            <p:ph type="title"/>
          </p:nvPr>
        </p:nvSpPr>
        <p:spPr>
          <a:xfrm>
            <a:off x="609600" y="274638"/>
            <a:ext cx="10972800" cy="622345"/>
          </a:xfrm>
        </p:spPr>
        <p:txBody>
          <a:bodyPr>
            <a:normAutofit fontScale="90000"/>
          </a:bodyPr>
          <a:lstStyle/>
          <a:p>
            <a:r>
              <a:rPr lang="en-US" b="1" dirty="0"/>
              <a:t>Submission of Documents</a:t>
            </a:r>
          </a:p>
        </p:txBody>
      </p:sp>
      <p:sp>
        <p:nvSpPr>
          <p:cNvPr id="3" name="Content Placeholder 2">
            <a:extLst>
              <a:ext uri="{FF2B5EF4-FFF2-40B4-BE49-F238E27FC236}">
                <a16:creationId xmlns:a16="http://schemas.microsoft.com/office/drawing/2014/main" id="{56F603C7-E0CF-4067-AF34-4AE3697EC447}"/>
              </a:ext>
            </a:extLst>
          </p:cNvPr>
          <p:cNvSpPr>
            <a:spLocks noGrp="1"/>
          </p:cNvSpPr>
          <p:nvPr>
            <p:ph idx="1"/>
          </p:nvPr>
        </p:nvSpPr>
        <p:spPr>
          <a:xfrm>
            <a:off x="609600" y="1454331"/>
            <a:ext cx="10972800" cy="4894218"/>
          </a:xfrm>
        </p:spPr>
        <p:txBody>
          <a:bodyPr>
            <a:normAutofit fontScale="47500" lnSpcReduction="20000"/>
          </a:bodyPr>
          <a:lstStyle/>
          <a:p>
            <a:pPr marL="457200" lvl="1" indent="0">
              <a:buNone/>
            </a:pPr>
            <a:endParaRPr lang="en-US" sz="4500" b="1" dirty="0"/>
          </a:p>
          <a:p>
            <a:pPr marL="457200" lvl="1" indent="0">
              <a:buNone/>
            </a:pPr>
            <a:r>
              <a:rPr lang="en-US" sz="4500" dirty="0"/>
              <a:t>Submit documents to the HCTC Registrar’s - Records Office</a:t>
            </a:r>
          </a:p>
          <a:p>
            <a:pPr marL="457200" lvl="1" indent="0">
              <a:buNone/>
            </a:pPr>
            <a:endParaRPr lang="en-US" sz="4500" dirty="0"/>
          </a:p>
          <a:p>
            <a:pPr marL="914400" lvl="2" indent="0">
              <a:spcBef>
                <a:spcPts val="0"/>
              </a:spcBef>
              <a:buNone/>
            </a:pPr>
            <a:r>
              <a:rPr lang="en-US" sz="4400" dirty="0">
                <a:effectLst/>
                <a:latin typeface="Arial" panose="020B0604020202020204" pitchFamily="34" charset="0"/>
                <a:ea typeface="Calibri" panose="020F0502020204030204" pitchFamily="34" charset="0"/>
                <a:cs typeface="Arial" panose="020B0604020202020204" pitchFamily="34" charset="0"/>
              </a:rPr>
              <a:t>-Libby Peters – </a:t>
            </a:r>
            <a:r>
              <a:rPr lang="en-US" sz="4400" u="sng" dirty="0">
                <a:solidFill>
                  <a:srgbClr val="0563C1"/>
                </a:solidFill>
                <a:effectLst/>
                <a:latin typeface="Arial" panose="020B0604020202020204" pitchFamily="34" charset="0"/>
                <a:ea typeface="Calibri" panose="020F0502020204030204" pitchFamily="34" charset="0"/>
                <a:cs typeface="Arial" panose="020B0604020202020204" pitchFamily="34" charset="0"/>
                <a:hlinkClick r:id="rId2"/>
              </a:rPr>
              <a:t>Libby.Peters@kctcs.edu</a:t>
            </a:r>
            <a:r>
              <a:rPr lang="en-US" sz="4400" dirty="0">
                <a:effectLst/>
                <a:latin typeface="Arial" panose="020B0604020202020204" pitchFamily="34" charset="0"/>
                <a:ea typeface="Calibri" panose="020F0502020204030204" pitchFamily="34" charset="0"/>
                <a:cs typeface="Arial" panose="020B0604020202020204" pitchFamily="34" charset="0"/>
              </a:rPr>
              <a:t> or call 487-3087</a:t>
            </a:r>
          </a:p>
          <a:p>
            <a:pPr marL="914400" lvl="2" indent="0">
              <a:spcBef>
                <a:spcPts val="0"/>
              </a:spcBef>
              <a:buNone/>
            </a:pPr>
            <a:r>
              <a:rPr lang="en-US" sz="4400" dirty="0">
                <a:latin typeface="Arial" panose="020B0604020202020204" pitchFamily="34" charset="0"/>
                <a:ea typeface="Calibri" panose="020F0502020204030204" pitchFamily="34" charset="0"/>
                <a:cs typeface="Arial" panose="020B0604020202020204" pitchFamily="34" charset="0"/>
              </a:rPr>
              <a:t>Records Office for transcripts</a:t>
            </a:r>
          </a:p>
          <a:p>
            <a:pPr marL="914400" lvl="2" indent="0">
              <a:spcBef>
                <a:spcPts val="0"/>
              </a:spcBef>
              <a:buNone/>
            </a:pPr>
            <a:endParaRPr lang="en-US" sz="4400" dirty="0">
              <a:effectLst/>
              <a:latin typeface="Arial" panose="020B0604020202020204" pitchFamily="34" charset="0"/>
              <a:ea typeface="Calibri" panose="020F0502020204030204" pitchFamily="34" charset="0"/>
              <a:cs typeface="Arial" panose="020B0604020202020204" pitchFamily="34" charset="0"/>
            </a:endParaRPr>
          </a:p>
          <a:p>
            <a:pPr marL="914400" lvl="2" indent="0">
              <a:spcBef>
                <a:spcPts val="0"/>
              </a:spcBef>
              <a:buNone/>
            </a:pPr>
            <a:r>
              <a:rPr lang="en-US" sz="4400" dirty="0">
                <a:effectLst/>
                <a:latin typeface="Arial" panose="020B0604020202020204" pitchFamily="34" charset="0"/>
                <a:ea typeface="Calibri" panose="020F0502020204030204" pitchFamily="34" charset="0"/>
                <a:cs typeface="Arial" panose="020B0604020202020204" pitchFamily="34" charset="0"/>
              </a:rPr>
              <a:t>-Scott Gross – </a:t>
            </a:r>
            <a:r>
              <a:rPr lang="en-US" sz="4400" u="sng" dirty="0">
                <a:solidFill>
                  <a:srgbClr val="0563C1"/>
                </a:solidFill>
                <a:effectLst/>
                <a:latin typeface="Arial" panose="020B0604020202020204" pitchFamily="34" charset="0"/>
                <a:ea typeface="Calibri" panose="020F0502020204030204" pitchFamily="34" charset="0"/>
                <a:cs typeface="Arial" panose="020B0604020202020204" pitchFamily="34" charset="0"/>
                <a:hlinkClick r:id="rId3"/>
              </a:rPr>
              <a:t>Scott.Gross@kctcs.edu</a:t>
            </a:r>
            <a:r>
              <a:rPr lang="en-US" sz="4400" dirty="0">
                <a:effectLst/>
                <a:latin typeface="Arial" panose="020B0604020202020204" pitchFamily="34" charset="0"/>
                <a:ea typeface="Calibri" panose="020F0502020204030204" pitchFamily="34" charset="0"/>
                <a:cs typeface="Arial" panose="020B0604020202020204" pitchFamily="34" charset="0"/>
              </a:rPr>
              <a:t> or call 487-3528</a:t>
            </a:r>
          </a:p>
          <a:p>
            <a:pPr marL="457200" lvl="1" indent="0">
              <a:buNone/>
            </a:pPr>
            <a:r>
              <a:rPr lang="en-US" sz="4500" dirty="0"/>
              <a:t>	Admissions</a:t>
            </a:r>
          </a:p>
          <a:p>
            <a:pPr marL="457200" lvl="1" indent="0">
              <a:buNone/>
            </a:pPr>
            <a:endParaRPr lang="en-US" sz="4500" dirty="0"/>
          </a:p>
          <a:p>
            <a:pPr marL="857250" lvl="2" indent="0">
              <a:buNone/>
            </a:pPr>
            <a:r>
              <a:rPr lang="en-US" sz="4400" dirty="0"/>
              <a:t>-April Baker – </a:t>
            </a:r>
            <a:r>
              <a:rPr lang="en-US" sz="4400" dirty="0">
                <a:hlinkClick r:id="rId4"/>
              </a:rPr>
              <a:t>abaker0275@kctcs.edu-</a:t>
            </a:r>
            <a:r>
              <a:rPr lang="en-US" sz="4400" dirty="0"/>
              <a:t> DMS program application</a:t>
            </a:r>
          </a:p>
          <a:p>
            <a:pPr marL="857250" lvl="2" indent="0">
              <a:buNone/>
            </a:pPr>
            <a:endParaRPr lang="en-US" sz="4100" dirty="0"/>
          </a:p>
          <a:p>
            <a:pPr marL="457200" lvl="1" indent="0">
              <a:buNone/>
            </a:pPr>
            <a:r>
              <a:rPr lang="en-US" sz="4500" b="1" i="1" dirty="0"/>
              <a:t>The student is responsible for assuring their file is complete prior to the admissions deadline.</a:t>
            </a:r>
            <a:r>
              <a:rPr lang="en-US" sz="4500" b="1" dirty="0"/>
              <a:t> If your file is </a:t>
            </a:r>
            <a:r>
              <a:rPr lang="en-US" sz="4500" b="1" u="sng" dirty="0"/>
              <a:t>not complete </a:t>
            </a:r>
            <a:r>
              <a:rPr lang="en-US" sz="4500" b="1" dirty="0"/>
              <a:t>by the designated deadline of March 15 you are unable to be considered as an applicant for the Diagnostic Medical Sonography Program. </a:t>
            </a:r>
          </a:p>
          <a:p>
            <a:pPr marL="457200" lvl="1" indent="0">
              <a:buNone/>
            </a:pPr>
            <a:endParaRPr lang="en-US" dirty="0"/>
          </a:p>
          <a:p>
            <a:pPr marL="457200" lvl="1" indent="0">
              <a:buNone/>
            </a:pPr>
            <a:endParaRPr lang="en-US" dirty="0"/>
          </a:p>
          <a:p>
            <a:pPr marL="514350" lvl="1" indent="0">
              <a:buNone/>
            </a:pPr>
            <a:endParaRPr lang="en-US" dirty="0"/>
          </a:p>
          <a:p>
            <a:pPr marL="457200" lvl="1" indent="0">
              <a:buNone/>
            </a:pPr>
            <a:r>
              <a:rPr lang="en-US" dirty="0"/>
              <a:t>	</a:t>
            </a:r>
          </a:p>
        </p:txBody>
      </p:sp>
    </p:spTree>
    <p:extLst>
      <p:ext uri="{BB962C8B-B14F-4D97-AF65-F5344CB8AC3E}">
        <p14:creationId xmlns:p14="http://schemas.microsoft.com/office/powerpoint/2010/main" val="27779066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1EF2AA-CFEE-40B9-9FA6-B3A2D33032BC}"/>
              </a:ext>
            </a:extLst>
          </p:cNvPr>
          <p:cNvSpPr>
            <a:spLocks noGrp="1"/>
          </p:cNvSpPr>
          <p:nvPr>
            <p:ph type="title"/>
          </p:nvPr>
        </p:nvSpPr>
        <p:spPr/>
        <p:txBody>
          <a:bodyPr>
            <a:normAutofit fontScale="90000"/>
          </a:bodyPr>
          <a:lstStyle/>
          <a:p>
            <a:r>
              <a:rPr lang="en-US" dirty="0"/>
              <a:t>Diagnostic Medical Sonography Technical Standards</a:t>
            </a:r>
          </a:p>
        </p:txBody>
      </p:sp>
      <p:sp>
        <p:nvSpPr>
          <p:cNvPr id="3" name="Content Placeholder 2">
            <a:extLst>
              <a:ext uri="{FF2B5EF4-FFF2-40B4-BE49-F238E27FC236}">
                <a16:creationId xmlns:a16="http://schemas.microsoft.com/office/drawing/2014/main" id="{7D12B952-AE06-4E66-A040-FA6C08D02E6E}"/>
              </a:ext>
            </a:extLst>
          </p:cNvPr>
          <p:cNvSpPr>
            <a:spLocks noGrp="1"/>
          </p:cNvSpPr>
          <p:nvPr>
            <p:ph idx="1"/>
          </p:nvPr>
        </p:nvSpPr>
        <p:spPr/>
        <p:txBody>
          <a:bodyPr>
            <a:normAutofit fontScale="62500" lnSpcReduction="20000"/>
          </a:bodyPr>
          <a:lstStyle/>
          <a:p>
            <a:pPr marL="0" indent="0">
              <a:buNone/>
            </a:pPr>
            <a:r>
              <a:rPr lang="en-US" dirty="0"/>
              <a:t>Diagnostic Medical Sonography involves the provision of direct care for individuals and is characterized by the application of verified knowledge in the skillful performance of Diagnostic Medical Sonography technical functions.</a:t>
            </a:r>
          </a:p>
          <a:p>
            <a:endParaRPr lang="en-US" dirty="0"/>
          </a:p>
          <a:p>
            <a:pPr marL="0" indent="0">
              <a:buNone/>
            </a:pPr>
            <a:r>
              <a:rPr lang="en-US" dirty="0"/>
              <a:t>Therefore, all applicants should possess:</a:t>
            </a:r>
          </a:p>
          <a:p>
            <a:endParaRPr lang="en-US" dirty="0"/>
          </a:p>
          <a:p>
            <a:pPr marL="514350" indent="-514350">
              <a:buFont typeface="+mj-lt"/>
              <a:buAutoNum type="arabicPeriod"/>
            </a:pPr>
            <a:r>
              <a:rPr lang="en-US" dirty="0"/>
              <a:t>Sufficient visual acuity for the observation necessary for patient assessment and care.</a:t>
            </a:r>
          </a:p>
          <a:p>
            <a:pPr marL="514350" indent="-514350">
              <a:buFont typeface="+mj-lt"/>
              <a:buAutoNum type="arabicPeriod"/>
            </a:pPr>
            <a:r>
              <a:rPr lang="en-US" dirty="0"/>
              <a:t>Sufficient auditory perception to receive verbal communication from patients and members of the health team and to assess health needs of people through the use of monitoring devices (e.g., cardiac monitors, biomedical equipment, fire alarms, etc.).</a:t>
            </a:r>
          </a:p>
          <a:p>
            <a:pPr marL="514350" indent="-514350">
              <a:buFont typeface="+mj-lt"/>
              <a:buAutoNum type="arabicPeriod"/>
            </a:pPr>
            <a:r>
              <a:rPr lang="en-US" dirty="0"/>
              <a:t>Sufficient gross and fine motor coordination to respond promptly and to implement the skills, including the manipulation of equipment, positioning and lifting patients required in meeting health needs related to Diagnostic Medical Sonography.</a:t>
            </a:r>
          </a:p>
          <a:p>
            <a:pPr marL="514350" indent="-514350">
              <a:buFont typeface="+mj-lt"/>
              <a:buAutoNum type="arabicPeriod"/>
            </a:pPr>
            <a:r>
              <a:rPr lang="en-US" dirty="0"/>
              <a:t>Sufficient verbal and non-verbal communication skills (speech, reading, and writing), such as are needed in classroom and clinical settings to interact with patients and professional personnel.</a:t>
            </a:r>
          </a:p>
          <a:p>
            <a:pPr marL="514350" indent="-514350">
              <a:buFont typeface="+mj-lt"/>
              <a:buAutoNum type="arabicPeriod"/>
            </a:pPr>
            <a:r>
              <a:rPr lang="en-US" dirty="0"/>
              <a:t>Sufficient intellectual and emotional functions to plan and implement care for individuals.</a:t>
            </a:r>
          </a:p>
        </p:txBody>
      </p:sp>
    </p:spTree>
    <p:extLst>
      <p:ext uri="{BB962C8B-B14F-4D97-AF65-F5344CB8AC3E}">
        <p14:creationId xmlns:p14="http://schemas.microsoft.com/office/powerpoint/2010/main" val="3820460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7"/>
            <a:ext cx="10972800" cy="2028296"/>
          </a:xfrm>
        </p:spPr>
        <p:txBody>
          <a:bodyPr>
            <a:normAutofit/>
          </a:bodyPr>
          <a:lstStyle/>
          <a:p>
            <a:pPr algn="l"/>
            <a:r>
              <a:rPr lang="en-US" sz="6000" dirty="0"/>
              <a:t>	Employment Outlook</a:t>
            </a:r>
          </a:p>
        </p:txBody>
      </p:sp>
      <p:sp>
        <p:nvSpPr>
          <p:cNvPr id="3" name="Content Placeholder 2"/>
          <p:cNvSpPr>
            <a:spLocks noGrp="1"/>
          </p:cNvSpPr>
          <p:nvPr>
            <p:ph idx="1"/>
          </p:nvPr>
        </p:nvSpPr>
        <p:spPr>
          <a:xfrm>
            <a:off x="609600" y="1574801"/>
            <a:ext cx="10972800" cy="4525963"/>
          </a:xfrm>
        </p:spPr>
        <p:txBody>
          <a:bodyPr>
            <a:normAutofit fontScale="85000" lnSpcReduction="10000"/>
          </a:bodyPr>
          <a:lstStyle/>
          <a:p>
            <a:pPr marL="0" indent="0">
              <a:buNone/>
            </a:pPr>
            <a:endParaRPr lang="en-US"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US" sz="2800" dirty="0">
                <a:effectLst/>
                <a:latin typeface="Arial" panose="020B0604020202020204" pitchFamily="34" charset="0"/>
                <a:ea typeface="Calibri" panose="020F0502020204030204" pitchFamily="34" charset="0"/>
                <a:cs typeface="Arial" panose="020B0604020202020204" pitchFamily="34" charset="0"/>
              </a:rPr>
              <a:t>According to the National Labor Statistics in Washington, D.C., the job market for Diagnostic Medical Sonography Overall employment of diagnostic medical sonographers and cardiovascular technologists and technicians is projected to grow 12 percent from 2019 to 2029, much faster than the average for all occupations. As the large baby-boom population ages, the need to diagnose medical conditions—such as blood clots and heart disease—will likely increase. Imaging technology is a tool used in making these diagnoses.</a:t>
            </a:r>
            <a:r>
              <a:rPr lang="en-US" sz="2800" dirty="0">
                <a:solidFill>
                  <a:srgbClr val="211E1F"/>
                </a:solidFill>
                <a:effectLst/>
                <a:latin typeface="Arial" panose="020B0604020202020204" pitchFamily="34" charset="0"/>
                <a:ea typeface="Calibri" panose="020F0502020204030204" pitchFamily="34" charset="0"/>
                <a:cs typeface="Arial" panose="020B0604020202020204" pitchFamily="34" charset="0"/>
              </a:rPr>
              <a:t> Moreover, there is a demand for the upcoming graduating class, as well as continued phone inquiries on a monthly basis.</a:t>
            </a:r>
            <a:endParaRPr lang="en-US" sz="28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r>
              <a:rPr lang="en-US" dirty="0">
                <a:latin typeface="Calibri" panose="020F0502020204030204" pitchFamily="34" charset="0"/>
                <a:ea typeface="Calibri" panose="020F0502020204030204" pitchFamily="34" charset="0"/>
                <a:cs typeface="Times New Roman" panose="02020603050405020304" pitchFamily="18" charset="0"/>
              </a:rPr>
              <a:t>https://www.bls.gov/oes/current/oes292032.htm</a:t>
            </a:r>
          </a:p>
        </p:txBody>
      </p:sp>
      <p:pic>
        <p:nvPicPr>
          <p:cNvPr id="5" name="Picture 4"/>
          <p:cNvPicPr>
            <a:picLocks noChangeAspect="1"/>
          </p:cNvPicPr>
          <p:nvPr/>
        </p:nvPicPr>
        <p:blipFill>
          <a:blip r:embed="rId2"/>
          <a:stretch>
            <a:fillRect/>
          </a:stretch>
        </p:blipFill>
        <p:spPr>
          <a:xfrm>
            <a:off x="9572625" y="274637"/>
            <a:ext cx="2009775" cy="2276475"/>
          </a:xfrm>
          <a:prstGeom prst="rect">
            <a:avLst/>
          </a:prstGeom>
        </p:spPr>
      </p:pic>
    </p:spTree>
    <p:extLst>
      <p:ext uri="{BB962C8B-B14F-4D97-AF65-F5344CB8AC3E}">
        <p14:creationId xmlns:p14="http://schemas.microsoft.com/office/powerpoint/2010/main" val="23071929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AABC4A-E84B-4469-A12D-2AC072BA999C}"/>
              </a:ext>
            </a:extLst>
          </p:cNvPr>
          <p:cNvSpPr>
            <a:spLocks noGrp="1"/>
          </p:cNvSpPr>
          <p:nvPr>
            <p:ph type="title"/>
          </p:nvPr>
        </p:nvSpPr>
        <p:spPr>
          <a:xfrm>
            <a:off x="609600" y="274638"/>
            <a:ext cx="10972800" cy="1139295"/>
          </a:xfrm>
        </p:spPr>
        <p:txBody>
          <a:bodyPr>
            <a:normAutofit/>
          </a:bodyPr>
          <a:lstStyle/>
          <a:p>
            <a:r>
              <a:rPr lang="en-US" b="1" dirty="0"/>
              <a:t>Program Accreditation Status</a:t>
            </a:r>
          </a:p>
        </p:txBody>
      </p:sp>
      <p:sp>
        <p:nvSpPr>
          <p:cNvPr id="3" name="Content Placeholder 2">
            <a:extLst>
              <a:ext uri="{FF2B5EF4-FFF2-40B4-BE49-F238E27FC236}">
                <a16:creationId xmlns:a16="http://schemas.microsoft.com/office/drawing/2014/main" id="{B67FF8BE-2BCC-46DF-8419-7CC4DD920DAC}"/>
              </a:ext>
            </a:extLst>
          </p:cNvPr>
          <p:cNvSpPr>
            <a:spLocks noGrp="1"/>
          </p:cNvSpPr>
          <p:nvPr>
            <p:ph idx="1"/>
          </p:nvPr>
        </p:nvSpPr>
        <p:spPr>
          <a:xfrm>
            <a:off x="609600" y="1088571"/>
            <a:ext cx="10972800" cy="5312228"/>
          </a:xfrm>
        </p:spPr>
        <p:txBody>
          <a:bodyPr>
            <a:noAutofit/>
          </a:bodyPr>
          <a:lstStyle/>
          <a:p>
            <a:pPr marL="0" indent="0">
              <a:buNone/>
            </a:pPr>
            <a:endParaRPr lang="en-US" sz="2400" dirty="0"/>
          </a:p>
          <a:p>
            <a:pPr marL="0" indent="0">
              <a:buNone/>
            </a:pPr>
            <a:r>
              <a:rPr lang="en-US" dirty="0">
                <a:effectLst/>
                <a:latin typeface="Arial" panose="020B0604020202020204" pitchFamily="34" charset="0"/>
                <a:ea typeface="Calibri" panose="020F0502020204030204" pitchFamily="34" charset="0"/>
                <a:cs typeface="Arial" panose="020B0604020202020204" pitchFamily="34" charset="0"/>
              </a:rPr>
              <a:t>The Hazard Community and Technical College Diagnostic Medical Sonography Program is accredited by the Commission on Accreditation of Allied Health Education Programs (CAAHEP), 9355- 113</a:t>
            </a:r>
            <a:r>
              <a:rPr lang="en-US" baseline="30000" dirty="0">
                <a:effectLst/>
                <a:latin typeface="Arial" panose="020B0604020202020204" pitchFamily="34" charset="0"/>
                <a:ea typeface="Calibri" panose="020F0502020204030204" pitchFamily="34" charset="0"/>
                <a:cs typeface="Arial" panose="020B0604020202020204" pitchFamily="34" charset="0"/>
              </a:rPr>
              <a:t>th</a:t>
            </a:r>
            <a:r>
              <a:rPr lang="en-US" dirty="0">
                <a:effectLst/>
                <a:latin typeface="Arial" panose="020B0604020202020204" pitchFamily="34" charset="0"/>
                <a:ea typeface="Calibri" panose="020F0502020204030204" pitchFamily="34" charset="0"/>
                <a:cs typeface="Arial" panose="020B0604020202020204" pitchFamily="34" charset="0"/>
              </a:rPr>
              <a:t> ST. N. #7709, Seminole, FL 33775, Phone: (727) 210-2350; Fax: (727) 210-2354; E-mail: </a:t>
            </a:r>
            <a:r>
              <a:rPr lang="en-US" u="sng" dirty="0">
                <a:solidFill>
                  <a:srgbClr val="0563C1"/>
                </a:solidFill>
                <a:effectLst/>
                <a:latin typeface="Arial" panose="020B0604020202020204" pitchFamily="34" charset="0"/>
                <a:ea typeface="Calibri" panose="020F0502020204030204" pitchFamily="34" charset="0"/>
                <a:cs typeface="Arial" panose="020B0604020202020204" pitchFamily="34" charset="0"/>
                <a:hlinkClick r:id="rId2"/>
              </a:rPr>
              <a:t>mail@caahep.org</a:t>
            </a:r>
            <a:r>
              <a:rPr lang="en-US" dirty="0">
                <a:effectLst/>
                <a:latin typeface="Arial" panose="020B0604020202020204" pitchFamily="34" charset="0"/>
                <a:ea typeface="Calibri" panose="020F0502020204030204" pitchFamily="34" charset="0"/>
                <a:cs typeface="Arial" panose="020B0604020202020204" pitchFamily="34" charset="0"/>
              </a:rPr>
              <a:t>; Web:  </a:t>
            </a:r>
            <a:r>
              <a:rPr lang="en-US" u="sng" dirty="0">
                <a:solidFill>
                  <a:srgbClr val="0563C1"/>
                </a:solidFill>
                <a:effectLst/>
                <a:latin typeface="Arial" panose="020B0604020202020204" pitchFamily="34" charset="0"/>
                <a:ea typeface="Calibri" panose="020F0502020204030204" pitchFamily="34" charset="0"/>
                <a:cs typeface="Arial" panose="020B0604020202020204" pitchFamily="34" charset="0"/>
                <a:hlinkClick r:id="rId3"/>
              </a:rPr>
              <a:t>www.caahep.org</a:t>
            </a:r>
            <a:r>
              <a:rPr lang="en-US" dirty="0">
                <a:effectLst/>
                <a:latin typeface="Arial" panose="020B0604020202020204" pitchFamily="34" charset="0"/>
                <a:ea typeface="Calibri" panose="020F0502020204030204" pitchFamily="34" charset="0"/>
                <a:cs typeface="Arial" panose="020B0604020202020204" pitchFamily="34" charset="0"/>
              </a:rPr>
              <a:t>.</a:t>
            </a:r>
          </a:p>
          <a:p>
            <a:pPr marL="0" indent="0">
              <a:buNone/>
            </a:pPr>
            <a:endParaRPr lang="en-US" sz="2400" dirty="0"/>
          </a:p>
        </p:txBody>
      </p:sp>
    </p:spTree>
    <p:extLst>
      <p:ext uri="{BB962C8B-B14F-4D97-AF65-F5344CB8AC3E}">
        <p14:creationId xmlns:p14="http://schemas.microsoft.com/office/powerpoint/2010/main" val="37392392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Notice of Nondiscrimination</a:t>
            </a:r>
            <a:endParaRPr lang="en-US" dirty="0"/>
          </a:p>
        </p:txBody>
      </p:sp>
      <p:sp>
        <p:nvSpPr>
          <p:cNvPr id="3" name="Content Placeholder 2"/>
          <p:cNvSpPr>
            <a:spLocks noGrp="1"/>
          </p:cNvSpPr>
          <p:nvPr>
            <p:ph idx="1"/>
          </p:nvPr>
        </p:nvSpPr>
        <p:spPr/>
        <p:txBody>
          <a:bodyPr>
            <a:normAutofit/>
          </a:bodyPr>
          <a:lstStyle/>
          <a:p>
            <a:pPr marL="0" indent="0">
              <a:buNone/>
            </a:pPr>
            <a:r>
              <a:rPr lang="en-US" dirty="0"/>
              <a:t>The Kentucky Community and Technical College System is an equal educational and employment opportunity institution and does not discriminate on the basis of; race, religion, color, sex, national origin, age, disability, family medical history, or genetic information. Further, we vigilantly prevent discrimination based on sexual orientation, parental status, marital status, political affiliation, military service, or any other non-merit based factor.</a:t>
            </a:r>
          </a:p>
          <a:p>
            <a:endParaRPr lang="en-US" dirty="0"/>
          </a:p>
        </p:txBody>
      </p:sp>
    </p:spTree>
    <p:extLst>
      <p:ext uri="{BB962C8B-B14F-4D97-AF65-F5344CB8AC3E}">
        <p14:creationId xmlns:p14="http://schemas.microsoft.com/office/powerpoint/2010/main" val="23514668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BCAB57-3358-4BED-943D-AC77A9F5DFC9}"/>
              </a:ext>
            </a:extLst>
          </p:cNvPr>
          <p:cNvSpPr>
            <a:spLocks noGrp="1"/>
          </p:cNvSpPr>
          <p:nvPr>
            <p:ph type="title"/>
          </p:nvPr>
        </p:nvSpPr>
        <p:spPr>
          <a:xfrm>
            <a:off x="609600" y="83890"/>
            <a:ext cx="10972800" cy="1076708"/>
          </a:xfrm>
        </p:spPr>
        <p:txBody>
          <a:bodyPr>
            <a:normAutofit/>
          </a:bodyPr>
          <a:lstStyle/>
          <a:p>
            <a:r>
              <a:rPr lang="en-US" sz="3200" b="1" dirty="0"/>
              <a:t>	</a:t>
            </a:r>
            <a:r>
              <a:rPr lang="en-US" sz="4000" b="1" dirty="0"/>
              <a:t>MS Teams Virtual Meeting Rules</a:t>
            </a:r>
          </a:p>
        </p:txBody>
      </p:sp>
      <p:sp>
        <p:nvSpPr>
          <p:cNvPr id="3" name="Content Placeholder 2">
            <a:extLst>
              <a:ext uri="{FF2B5EF4-FFF2-40B4-BE49-F238E27FC236}">
                <a16:creationId xmlns:a16="http://schemas.microsoft.com/office/drawing/2014/main" id="{28669F17-2A2F-4EFE-AC15-8BBFA3E2B945}"/>
              </a:ext>
            </a:extLst>
          </p:cNvPr>
          <p:cNvSpPr>
            <a:spLocks noGrp="1"/>
          </p:cNvSpPr>
          <p:nvPr>
            <p:ph idx="1"/>
          </p:nvPr>
        </p:nvSpPr>
        <p:spPr>
          <a:xfrm>
            <a:off x="609600" y="1346200"/>
            <a:ext cx="10972800" cy="5213990"/>
          </a:xfrm>
        </p:spPr>
        <p:txBody>
          <a:bodyPr>
            <a:normAutofit fontScale="85000" lnSpcReduction="20000"/>
          </a:bodyPr>
          <a:lstStyle/>
          <a:p>
            <a:r>
              <a:rPr lang="en-US" dirty="0"/>
              <a:t>Please mute all microphones.  It cuts down on the background noise for everyone</a:t>
            </a:r>
          </a:p>
          <a:p>
            <a:pPr marL="0" indent="0">
              <a:buNone/>
            </a:pPr>
            <a:endParaRPr lang="en-US" sz="2600" dirty="0"/>
          </a:p>
          <a:p>
            <a:r>
              <a:rPr lang="en-US" dirty="0"/>
              <a:t>You will have opportunities to ask questions throughout the presentation.</a:t>
            </a:r>
          </a:p>
          <a:p>
            <a:pPr marL="0" indent="0">
              <a:buNone/>
            </a:pPr>
            <a:endParaRPr lang="en-US" sz="2600" dirty="0"/>
          </a:p>
          <a:p>
            <a:r>
              <a:rPr lang="en-US" dirty="0"/>
              <a:t>Turn off your video camera.  This decreases the band width and will make the presentation run smoother.</a:t>
            </a:r>
          </a:p>
          <a:p>
            <a:endParaRPr lang="en-US" sz="2400" dirty="0"/>
          </a:p>
          <a:p>
            <a:r>
              <a:rPr lang="en-US" dirty="0"/>
              <a:t>Turn </a:t>
            </a:r>
            <a:r>
              <a:rPr lang="en-US" b="1" dirty="0"/>
              <a:t>on</a:t>
            </a:r>
            <a:r>
              <a:rPr lang="en-US" dirty="0"/>
              <a:t> the chat box.  </a:t>
            </a:r>
          </a:p>
          <a:p>
            <a:endParaRPr lang="en-US" sz="2400" dirty="0"/>
          </a:p>
          <a:p>
            <a:r>
              <a:rPr lang="en-US" b="1" u="sng" dirty="0"/>
              <a:t>You MUST type in your name and student e-mail address within the chat box. </a:t>
            </a:r>
            <a:r>
              <a:rPr lang="en-US" u="sng" dirty="0"/>
              <a:t> It is how we take attendance for this conference.</a:t>
            </a:r>
          </a:p>
          <a:p>
            <a:pPr marL="0" indent="0">
              <a:buNone/>
            </a:pPr>
            <a:endParaRPr lang="en-US" sz="2400" dirty="0"/>
          </a:p>
          <a:p>
            <a:r>
              <a:rPr lang="en-US" dirty="0"/>
              <a:t>This meeting is being recorded.</a:t>
            </a:r>
          </a:p>
        </p:txBody>
      </p:sp>
      <p:pic>
        <p:nvPicPr>
          <p:cNvPr id="4" name="Picture 3"/>
          <p:cNvPicPr>
            <a:picLocks noChangeAspect="1"/>
          </p:cNvPicPr>
          <p:nvPr/>
        </p:nvPicPr>
        <p:blipFill>
          <a:blip r:embed="rId2"/>
          <a:stretch>
            <a:fillRect/>
          </a:stretch>
        </p:blipFill>
        <p:spPr>
          <a:xfrm>
            <a:off x="10862731" y="132764"/>
            <a:ext cx="1202268" cy="978959"/>
          </a:xfrm>
          <a:prstGeom prst="rect">
            <a:avLst/>
          </a:prstGeom>
        </p:spPr>
      </p:pic>
    </p:spTree>
    <p:extLst>
      <p:ext uri="{BB962C8B-B14F-4D97-AF65-F5344CB8AC3E}">
        <p14:creationId xmlns:p14="http://schemas.microsoft.com/office/powerpoint/2010/main" val="20849678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EBD93B-FE2D-4A18-AE57-B5E201B60B49}"/>
              </a:ext>
            </a:extLst>
          </p:cNvPr>
          <p:cNvSpPr>
            <a:spLocks noGrp="1"/>
          </p:cNvSpPr>
          <p:nvPr>
            <p:ph type="title"/>
          </p:nvPr>
        </p:nvSpPr>
        <p:spPr/>
        <p:txBody>
          <a:bodyPr>
            <a:normAutofit/>
          </a:bodyPr>
          <a:lstStyle/>
          <a:p>
            <a:r>
              <a:rPr lang="en-US" sz="6600" b="1" dirty="0"/>
              <a:t>Questions</a:t>
            </a:r>
          </a:p>
        </p:txBody>
      </p:sp>
      <p:sp>
        <p:nvSpPr>
          <p:cNvPr id="3" name="Content Placeholder 2">
            <a:extLst>
              <a:ext uri="{FF2B5EF4-FFF2-40B4-BE49-F238E27FC236}">
                <a16:creationId xmlns:a16="http://schemas.microsoft.com/office/drawing/2014/main" id="{2A8FC56C-C396-4522-985E-ADE583E5904A}"/>
              </a:ext>
            </a:extLst>
          </p:cNvPr>
          <p:cNvSpPr>
            <a:spLocks noGrp="1"/>
          </p:cNvSpPr>
          <p:nvPr>
            <p:ph idx="1"/>
          </p:nvPr>
        </p:nvSpPr>
        <p:spPr>
          <a:xfrm>
            <a:off x="287383" y="1600201"/>
            <a:ext cx="11504023" cy="4525963"/>
          </a:xfrm>
        </p:spPr>
        <p:txBody>
          <a:bodyPr>
            <a:normAutofit fontScale="85000" lnSpcReduction="20000"/>
          </a:bodyPr>
          <a:lstStyle/>
          <a:p>
            <a:pPr marL="0" indent="0">
              <a:buNone/>
            </a:pPr>
            <a:endParaRPr lang="en-US" dirty="0"/>
          </a:p>
          <a:p>
            <a:pPr marL="0" indent="0">
              <a:buNone/>
            </a:pPr>
            <a:r>
              <a:rPr lang="en-US" sz="4400" b="1" dirty="0"/>
              <a:t>		</a:t>
            </a:r>
            <a:endParaRPr lang="en-US" sz="7200" b="1" dirty="0"/>
          </a:p>
          <a:p>
            <a:endParaRPr lang="en-US" dirty="0"/>
          </a:p>
          <a:p>
            <a:endParaRPr lang="en-US" dirty="0"/>
          </a:p>
          <a:p>
            <a:endParaRPr lang="en-US" dirty="0"/>
          </a:p>
          <a:p>
            <a:pPr marL="0" indent="0" algn="ctr">
              <a:buNone/>
            </a:pPr>
            <a:r>
              <a:rPr lang="en-US" sz="4000" dirty="0">
                <a:latin typeface="Arial" panose="020B0604020202020204" pitchFamily="34" charset="0"/>
                <a:cs typeface="Arial" panose="020B0604020202020204" pitchFamily="34" charset="0"/>
              </a:rPr>
              <a:t>Thank you for your interest in the </a:t>
            </a:r>
          </a:p>
          <a:p>
            <a:pPr marL="0" indent="0" algn="ctr">
              <a:buNone/>
            </a:pPr>
            <a:r>
              <a:rPr lang="en-US" sz="4000" dirty="0">
                <a:latin typeface="Arial" panose="020B0604020202020204" pitchFamily="34" charset="0"/>
                <a:cs typeface="Arial" panose="020B0604020202020204" pitchFamily="34" charset="0"/>
              </a:rPr>
              <a:t>Diagnostic Medical Sonography Program!</a:t>
            </a:r>
          </a:p>
          <a:p>
            <a:pPr marL="0" indent="0" algn="ctr">
              <a:buNone/>
            </a:pPr>
            <a:r>
              <a:rPr lang="en-US" sz="4000" dirty="0">
                <a:latin typeface="Arial" panose="020B0604020202020204" pitchFamily="34" charset="0"/>
                <a:cs typeface="Arial" panose="020B0604020202020204" pitchFamily="34" charset="0"/>
              </a:rPr>
              <a:t>Please contact Sarah Rios, Program Coordinator </a:t>
            </a:r>
          </a:p>
          <a:p>
            <a:pPr marL="0" indent="0" algn="ctr">
              <a:buNone/>
            </a:pPr>
            <a:r>
              <a:rPr lang="en-US" sz="4000" dirty="0">
                <a:latin typeface="Arial" panose="020B0604020202020204" pitchFamily="34" charset="0"/>
                <a:cs typeface="Arial" panose="020B0604020202020204" pitchFamily="34" charset="0"/>
              </a:rPr>
              <a:t>606-487-3572 or srios0015@kctcs.edu</a:t>
            </a:r>
          </a:p>
        </p:txBody>
      </p:sp>
      <p:pic>
        <p:nvPicPr>
          <p:cNvPr id="5" name="Picture 4"/>
          <p:cNvPicPr>
            <a:picLocks noChangeAspect="1"/>
          </p:cNvPicPr>
          <p:nvPr/>
        </p:nvPicPr>
        <p:blipFill>
          <a:blip r:embed="rId2"/>
          <a:stretch>
            <a:fillRect/>
          </a:stretch>
        </p:blipFill>
        <p:spPr>
          <a:xfrm>
            <a:off x="4360613" y="1417638"/>
            <a:ext cx="3357562" cy="2187422"/>
          </a:xfrm>
          <a:prstGeom prst="rect">
            <a:avLst/>
          </a:prstGeom>
        </p:spPr>
      </p:pic>
    </p:spTree>
    <p:extLst>
      <p:ext uri="{BB962C8B-B14F-4D97-AF65-F5344CB8AC3E}">
        <p14:creationId xmlns:p14="http://schemas.microsoft.com/office/powerpoint/2010/main" val="40532552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860849-1835-4759-A5C3-B13CA7ECD946}"/>
              </a:ext>
            </a:extLst>
          </p:cNvPr>
          <p:cNvSpPr>
            <a:spLocks noGrp="1"/>
          </p:cNvSpPr>
          <p:nvPr>
            <p:ph type="title"/>
          </p:nvPr>
        </p:nvSpPr>
        <p:spPr>
          <a:xfrm>
            <a:off x="609600" y="274638"/>
            <a:ext cx="10972800" cy="572650"/>
          </a:xfrm>
        </p:spPr>
        <p:txBody>
          <a:bodyPr>
            <a:normAutofit fontScale="90000"/>
          </a:bodyPr>
          <a:lstStyle/>
          <a:p>
            <a:r>
              <a:rPr lang="en-US" dirty="0"/>
              <a:t>About the Diagnostic Medical Sonography Program </a:t>
            </a:r>
          </a:p>
        </p:txBody>
      </p:sp>
      <p:sp>
        <p:nvSpPr>
          <p:cNvPr id="3" name="Content Placeholder 2">
            <a:extLst>
              <a:ext uri="{FF2B5EF4-FFF2-40B4-BE49-F238E27FC236}">
                <a16:creationId xmlns:a16="http://schemas.microsoft.com/office/drawing/2014/main" id="{FAA92758-3BCB-46C1-9453-82FAC6B64C3D}"/>
              </a:ext>
            </a:extLst>
          </p:cNvPr>
          <p:cNvSpPr>
            <a:spLocks noGrp="1"/>
          </p:cNvSpPr>
          <p:nvPr>
            <p:ph idx="1"/>
          </p:nvPr>
        </p:nvSpPr>
        <p:spPr>
          <a:xfrm>
            <a:off x="609600" y="847288"/>
            <a:ext cx="10972800" cy="5736074"/>
          </a:xfrm>
        </p:spPr>
        <p:txBody>
          <a:bodyPr>
            <a:normAutofit fontScale="25000" lnSpcReduction="20000"/>
          </a:bodyPr>
          <a:lstStyle/>
          <a:p>
            <a:pPr marL="0" indent="0">
              <a:buNone/>
            </a:pPr>
            <a:endParaRPr lang="en-US" sz="9600" dirty="0"/>
          </a:p>
          <a:p>
            <a:endParaRPr lang="en-US" sz="9600" dirty="0"/>
          </a:p>
          <a:p>
            <a:r>
              <a:rPr lang="en-US" sz="11200" dirty="0"/>
              <a:t>This is an eighteen-month program leading to the Associate in Applied Science degree. The program is 4 semesters including a summer clinical.</a:t>
            </a:r>
          </a:p>
          <a:p>
            <a:pPr marL="0" indent="0">
              <a:buNone/>
            </a:pPr>
            <a:endParaRPr lang="en-US" sz="11200" dirty="0"/>
          </a:p>
          <a:p>
            <a:r>
              <a:rPr lang="en-US" sz="11200" dirty="0"/>
              <a:t>All general education and support course work must be completed with a grade of “C” or better prior to enrolling in the first DMS course.  </a:t>
            </a:r>
          </a:p>
          <a:p>
            <a:pPr marL="0" indent="0">
              <a:buNone/>
            </a:pPr>
            <a:endParaRPr lang="en-US" sz="11200" dirty="0"/>
          </a:p>
          <a:p>
            <a:r>
              <a:rPr lang="en-US" sz="11200" dirty="0"/>
              <a:t>The curriculum is comprised of general education and sonography courses.  Various facilities are utilized for clinical experiences. </a:t>
            </a:r>
          </a:p>
          <a:p>
            <a:endParaRPr lang="en-US" sz="11200" dirty="0"/>
          </a:p>
          <a:p>
            <a:r>
              <a:rPr lang="en-US" sz="11200" dirty="0"/>
              <a:t>Enrollment in this program is limited; therefore, a selective admissions process utilizing a point index system is followed</a:t>
            </a:r>
            <a:r>
              <a:rPr lang="en-US" sz="9600" dirty="0"/>
              <a:t>. </a:t>
            </a:r>
            <a:endParaRPr lang="en-US" sz="7400" dirty="0"/>
          </a:p>
          <a:p>
            <a:endParaRPr lang="en-US" sz="7200" dirty="0"/>
          </a:p>
          <a:p>
            <a:endParaRPr lang="en-US" dirty="0"/>
          </a:p>
        </p:txBody>
      </p:sp>
    </p:spTree>
    <p:extLst>
      <p:ext uri="{BB962C8B-B14F-4D97-AF65-F5344CB8AC3E}">
        <p14:creationId xmlns:p14="http://schemas.microsoft.com/office/powerpoint/2010/main" val="4314311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D462BB-9EC4-4A81-8C23-804CD6E1704B}"/>
              </a:ext>
            </a:extLst>
          </p:cNvPr>
          <p:cNvSpPr>
            <a:spLocks noGrp="1"/>
          </p:cNvSpPr>
          <p:nvPr>
            <p:ph type="title"/>
          </p:nvPr>
        </p:nvSpPr>
        <p:spPr>
          <a:xfrm>
            <a:off x="609600" y="274638"/>
            <a:ext cx="10972800" cy="596219"/>
          </a:xfrm>
        </p:spPr>
        <p:txBody>
          <a:bodyPr>
            <a:normAutofit fontScale="90000"/>
          </a:bodyPr>
          <a:lstStyle/>
          <a:p>
            <a:r>
              <a:rPr lang="en-US" dirty="0">
                <a:effectLst/>
                <a:latin typeface="Calibri" panose="020F0502020204030204" pitchFamily="34" charset="0"/>
                <a:ea typeface="Calibri" panose="020F0502020204030204" pitchFamily="34" charset="0"/>
                <a:cs typeface="Times New Roman" panose="02020603050405020304" pitchFamily="18" charset="0"/>
              </a:rPr>
              <a:t>Program Format</a:t>
            </a:r>
            <a:endParaRPr lang="en-US" dirty="0"/>
          </a:p>
        </p:txBody>
      </p:sp>
      <p:sp>
        <p:nvSpPr>
          <p:cNvPr id="3" name="Content Placeholder 2">
            <a:extLst>
              <a:ext uri="{FF2B5EF4-FFF2-40B4-BE49-F238E27FC236}">
                <a16:creationId xmlns:a16="http://schemas.microsoft.com/office/drawing/2014/main" id="{FA9B4799-371E-46A8-A8A8-C695422C5BDE}"/>
              </a:ext>
            </a:extLst>
          </p:cNvPr>
          <p:cNvSpPr>
            <a:spLocks noGrp="1"/>
          </p:cNvSpPr>
          <p:nvPr>
            <p:ph idx="1"/>
          </p:nvPr>
        </p:nvSpPr>
        <p:spPr>
          <a:xfrm>
            <a:off x="609600" y="757647"/>
            <a:ext cx="10972800" cy="5651862"/>
          </a:xfrm>
        </p:spPr>
        <p:txBody>
          <a:bodyPr>
            <a:normAutofit/>
          </a:bodyPr>
          <a:lstStyle/>
          <a:p>
            <a:pPr marL="0" marR="0" indent="0">
              <a:spcBef>
                <a:spcPts val="0"/>
              </a:spcBef>
              <a:spcAft>
                <a:spcPts val="0"/>
              </a:spcAft>
              <a:buNone/>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0"/>
              </a:spcBef>
              <a:spcAft>
                <a:spcPts val="0"/>
              </a:spcAft>
              <a:buNone/>
            </a:pPr>
            <a:r>
              <a:rPr lang="en-US" dirty="0">
                <a:effectLst/>
                <a:latin typeface="Calibri" panose="020F0502020204030204" pitchFamily="34" charset="0"/>
                <a:ea typeface="Calibri" panose="020F0502020204030204" pitchFamily="34" charset="0"/>
                <a:cs typeface="Times New Roman" panose="02020603050405020304" pitchFamily="18" charset="0"/>
              </a:rPr>
              <a:t>The lecture (didactic) component </a:t>
            </a:r>
            <a:r>
              <a:rPr lang="en-US" dirty="0">
                <a:latin typeface="Calibri" panose="020F0502020204030204" pitchFamily="34" charset="0"/>
                <a:ea typeface="Calibri" panose="020F0502020204030204" pitchFamily="34" charset="0"/>
                <a:cs typeface="Times New Roman" panose="02020603050405020304" pitchFamily="18" charset="0"/>
              </a:rPr>
              <a:t>of the Diagnostic Medical Sonography courses is taught in person and utilizing blackboard.</a:t>
            </a:r>
          </a:p>
          <a:p>
            <a:pPr marL="0" marR="0" indent="0">
              <a:spcBef>
                <a:spcPts val="0"/>
              </a:spcBef>
              <a:spcAft>
                <a:spcPts val="0"/>
              </a:spcAft>
              <a:buNone/>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0"/>
              </a:spcBef>
              <a:spcAft>
                <a:spcPts val="0"/>
              </a:spcAft>
              <a:buNone/>
            </a:pPr>
            <a:r>
              <a:rPr lang="en-US" dirty="0">
                <a:latin typeface="Calibri" panose="020F0502020204030204" pitchFamily="34" charset="0"/>
                <a:ea typeface="Calibri" panose="020F0502020204030204" pitchFamily="34" charset="0"/>
                <a:cs typeface="Times New Roman" panose="02020603050405020304" pitchFamily="18" charset="0"/>
              </a:rPr>
              <a:t>The laboratory component of the Sonography courses is in person and is located the Allied Health Center of Hazard Community and Technical College.</a:t>
            </a:r>
          </a:p>
          <a:p>
            <a:pPr marL="0" marR="0" indent="0">
              <a:spcBef>
                <a:spcPts val="0"/>
              </a:spcBef>
              <a:spcAft>
                <a:spcPts val="0"/>
              </a:spcAft>
              <a:buNone/>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0"/>
              </a:spcBef>
              <a:spcAft>
                <a:spcPts val="0"/>
              </a:spcAft>
              <a:buNone/>
            </a:pPr>
            <a:r>
              <a:rPr lang="en-US" dirty="0">
                <a:latin typeface="Calibri" panose="020F0502020204030204" pitchFamily="34" charset="0"/>
                <a:ea typeface="Calibri" panose="020F0502020204030204" pitchFamily="34" charset="0"/>
                <a:cs typeface="Times New Roman" panose="02020603050405020304" pitchFamily="18" charset="0"/>
              </a:rPr>
              <a:t>The clinical component of the Sonography Program utilizes clinical sites throughout Kentucky and a couple sites in Virginia.</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59080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4788A3-57D8-48ED-80CC-9FBEDFA08D15}"/>
              </a:ext>
            </a:extLst>
          </p:cNvPr>
          <p:cNvSpPr>
            <a:spLocks noGrp="1"/>
          </p:cNvSpPr>
          <p:nvPr>
            <p:ph type="title"/>
          </p:nvPr>
        </p:nvSpPr>
        <p:spPr/>
        <p:txBody>
          <a:bodyPr/>
          <a:lstStyle/>
          <a:p>
            <a:r>
              <a:rPr lang="en-US" dirty="0"/>
              <a:t>Program Curriculum</a:t>
            </a:r>
          </a:p>
        </p:txBody>
      </p:sp>
      <p:pic>
        <p:nvPicPr>
          <p:cNvPr id="5" name="Content Placeholder 4">
            <a:extLst>
              <a:ext uri="{FF2B5EF4-FFF2-40B4-BE49-F238E27FC236}">
                <a16:creationId xmlns:a16="http://schemas.microsoft.com/office/drawing/2014/main" id="{7F6063A5-4C98-4661-8524-829BCC7EF763}"/>
              </a:ext>
            </a:extLst>
          </p:cNvPr>
          <p:cNvPicPr>
            <a:picLocks noGrp="1" noChangeAspect="1"/>
          </p:cNvPicPr>
          <p:nvPr>
            <p:ph idx="1"/>
          </p:nvPr>
        </p:nvPicPr>
        <p:blipFill>
          <a:blip r:embed="rId2"/>
          <a:stretch>
            <a:fillRect/>
          </a:stretch>
        </p:blipFill>
        <p:spPr>
          <a:xfrm>
            <a:off x="1233577" y="1199779"/>
            <a:ext cx="9618453" cy="5502946"/>
          </a:xfrm>
        </p:spPr>
      </p:pic>
    </p:spTree>
    <p:extLst>
      <p:ext uri="{BB962C8B-B14F-4D97-AF65-F5344CB8AC3E}">
        <p14:creationId xmlns:p14="http://schemas.microsoft.com/office/powerpoint/2010/main" val="40607974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21DEC4-3C94-47FB-A841-FB0D1572F14F}"/>
              </a:ext>
            </a:extLst>
          </p:cNvPr>
          <p:cNvSpPr>
            <a:spLocks noGrp="1"/>
          </p:cNvSpPr>
          <p:nvPr>
            <p:ph type="title"/>
          </p:nvPr>
        </p:nvSpPr>
        <p:spPr/>
        <p:txBody>
          <a:bodyPr/>
          <a:lstStyle/>
          <a:p>
            <a:endParaRPr lang="en-US"/>
          </a:p>
        </p:txBody>
      </p:sp>
      <p:pic>
        <p:nvPicPr>
          <p:cNvPr id="5" name="Content Placeholder 4">
            <a:extLst>
              <a:ext uri="{FF2B5EF4-FFF2-40B4-BE49-F238E27FC236}">
                <a16:creationId xmlns:a16="http://schemas.microsoft.com/office/drawing/2014/main" id="{E9435598-A796-4563-8E6E-3FF76FD45A56}"/>
              </a:ext>
            </a:extLst>
          </p:cNvPr>
          <p:cNvPicPr>
            <a:picLocks noGrp="1" noChangeAspect="1"/>
          </p:cNvPicPr>
          <p:nvPr>
            <p:ph idx="1"/>
          </p:nvPr>
        </p:nvPicPr>
        <p:blipFill>
          <a:blip r:embed="rId2"/>
          <a:stretch>
            <a:fillRect/>
          </a:stretch>
        </p:blipFill>
        <p:spPr>
          <a:xfrm>
            <a:off x="1386789" y="569168"/>
            <a:ext cx="9945091" cy="5719664"/>
          </a:xfrm>
        </p:spPr>
      </p:pic>
    </p:spTree>
    <p:extLst>
      <p:ext uri="{BB962C8B-B14F-4D97-AF65-F5344CB8AC3E}">
        <p14:creationId xmlns:p14="http://schemas.microsoft.com/office/powerpoint/2010/main" val="172871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ADD57D-CCF0-459C-AA3C-435E30507EE6}"/>
              </a:ext>
            </a:extLst>
          </p:cNvPr>
          <p:cNvSpPr>
            <a:spLocks noGrp="1"/>
          </p:cNvSpPr>
          <p:nvPr>
            <p:ph type="title"/>
          </p:nvPr>
        </p:nvSpPr>
        <p:spPr>
          <a:xfrm>
            <a:off x="609600" y="274638"/>
            <a:ext cx="10972800" cy="396481"/>
          </a:xfrm>
        </p:spPr>
        <p:txBody>
          <a:bodyPr>
            <a:normAutofit fontScale="90000"/>
          </a:bodyPr>
          <a:lstStyle/>
          <a:p>
            <a:r>
              <a:rPr lang="en-US" dirty="0"/>
              <a:t>Expenses</a:t>
            </a:r>
          </a:p>
        </p:txBody>
      </p:sp>
      <p:sp>
        <p:nvSpPr>
          <p:cNvPr id="3" name="Content Placeholder 2">
            <a:extLst>
              <a:ext uri="{FF2B5EF4-FFF2-40B4-BE49-F238E27FC236}">
                <a16:creationId xmlns:a16="http://schemas.microsoft.com/office/drawing/2014/main" id="{EA78DEFE-3B30-43C0-9C55-AC184D20BC96}"/>
              </a:ext>
            </a:extLst>
          </p:cNvPr>
          <p:cNvSpPr>
            <a:spLocks noGrp="1"/>
          </p:cNvSpPr>
          <p:nvPr>
            <p:ph idx="1"/>
          </p:nvPr>
        </p:nvSpPr>
        <p:spPr>
          <a:xfrm>
            <a:off x="609600" y="1149292"/>
            <a:ext cx="10972800" cy="5434069"/>
          </a:xfrm>
        </p:spPr>
        <p:txBody>
          <a:bodyPr>
            <a:normAutofit/>
          </a:bodyPr>
          <a:lstStyle/>
          <a:p>
            <a:r>
              <a:rPr lang="en-US" sz="2800" dirty="0"/>
              <a:t>Tuition and Fees</a:t>
            </a:r>
          </a:p>
          <a:p>
            <a:r>
              <a:rPr lang="en-US" sz="2800" dirty="0"/>
              <a:t>Transportation to and from the various clinical sites</a:t>
            </a:r>
          </a:p>
          <a:p>
            <a:r>
              <a:rPr lang="en-US" sz="2800" dirty="0"/>
              <a:t>Professional Liability Insurance</a:t>
            </a:r>
          </a:p>
          <a:p>
            <a:r>
              <a:rPr lang="en-US" sz="2800" dirty="0"/>
              <a:t>Textbooks (Including </a:t>
            </a:r>
            <a:r>
              <a:rPr lang="en-US" sz="2800" dirty="0" err="1"/>
              <a:t>Trajecsys</a:t>
            </a:r>
            <a:r>
              <a:rPr lang="en-US" sz="2800" dirty="0"/>
              <a:t>-clinical reporting tool).</a:t>
            </a:r>
          </a:p>
          <a:p>
            <a:r>
              <a:rPr lang="en-US" sz="2800" dirty="0"/>
              <a:t>Uniforms/Clinical Dress</a:t>
            </a:r>
          </a:p>
          <a:p>
            <a:r>
              <a:rPr lang="en-US" sz="2800" dirty="0"/>
              <a:t>Students will be required to complete criminal background checks and drug screenings in order to enter the health care facilities for clinical.  Students are responsible for the cost.  Based on the results, the facility has the right to deny students admission to the clinical site.</a:t>
            </a:r>
          </a:p>
          <a:p>
            <a:endParaRPr lang="en-US" dirty="0"/>
          </a:p>
        </p:txBody>
      </p:sp>
      <p:pic>
        <p:nvPicPr>
          <p:cNvPr id="6" name="Picture 5"/>
          <p:cNvPicPr>
            <a:picLocks noChangeAspect="1"/>
          </p:cNvPicPr>
          <p:nvPr/>
        </p:nvPicPr>
        <p:blipFill>
          <a:blip r:embed="rId2"/>
          <a:stretch>
            <a:fillRect/>
          </a:stretch>
        </p:blipFill>
        <p:spPr>
          <a:xfrm>
            <a:off x="9884304" y="189970"/>
            <a:ext cx="2143125" cy="2143125"/>
          </a:xfrm>
          <a:prstGeom prst="rect">
            <a:avLst/>
          </a:prstGeom>
        </p:spPr>
      </p:pic>
    </p:spTree>
    <p:extLst>
      <p:ext uri="{BB962C8B-B14F-4D97-AF65-F5344CB8AC3E}">
        <p14:creationId xmlns:p14="http://schemas.microsoft.com/office/powerpoint/2010/main" val="14495601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6E1877-5E71-456B-B1AE-272B113E246E}"/>
              </a:ext>
            </a:extLst>
          </p:cNvPr>
          <p:cNvSpPr>
            <a:spLocks noGrp="1"/>
          </p:cNvSpPr>
          <p:nvPr>
            <p:ph type="title"/>
          </p:nvPr>
        </p:nvSpPr>
        <p:spPr/>
        <p:txBody>
          <a:bodyPr/>
          <a:lstStyle/>
          <a:p>
            <a:r>
              <a:rPr lang="en-US" dirty="0"/>
              <a:t>APPLICATION PROCESS</a:t>
            </a:r>
          </a:p>
        </p:txBody>
      </p:sp>
      <p:sp>
        <p:nvSpPr>
          <p:cNvPr id="3" name="Content Placeholder 2">
            <a:extLst>
              <a:ext uri="{FF2B5EF4-FFF2-40B4-BE49-F238E27FC236}">
                <a16:creationId xmlns:a16="http://schemas.microsoft.com/office/drawing/2014/main" id="{D5B6E055-DD95-4FB1-8203-1688185A87EB}"/>
              </a:ext>
            </a:extLst>
          </p:cNvPr>
          <p:cNvSpPr>
            <a:spLocks noGrp="1"/>
          </p:cNvSpPr>
          <p:nvPr>
            <p:ph idx="1"/>
          </p:nvPr>
        </p:nvSpPr>
        <p:spPr/>
        <p:txBody>
          <a:bodyPr>
            <a:normAutofit fontScale="25000" lnSpcReduction="20000"/>
          </a:bodyPr>
          <a:lstStyle/>
          <a:p>
            <a:pPr marL="0" indent="0" algn="l">
              <a:buNone/>
            </a:pPr>
            <a:r>
              <a:rPr lang="en-US" sz="8600" b="0" i="0" dirty="0">
                <a:effectLst/>
                <a:latin typeface="Work Sans"/>
              </a:rPr>
              <a:t>To be considered for admission to the Diagnostic Medical Sonography Program, the following credentials must be on file in the HCTC Registrar’s-Records Office by </a:t>
            </a:r>
            <a:r>
              <a:rPr lang="en-US" sz="8600" dirty="0">
                <a:latin typeface="Work Sans"/>
              </a:rPr>
              <a:t>March 15, 2026</a:t>
            </a:r>
            <a:r>
              <a:rPr lang="en-US" sz="8600" b="0" i="0" dirty="0">
                <a:effectLst/>
                <a:latin typeface="Work Sans"/>
              </a:rPr>
              <a:t>.</a:t>
            </a:r>
          </a:p>
          <a:p>
            <a:pPr marL="0" indent="0" algn="l">
              <a:buNone/>
            </a:pPr>
            <a:endParaRPr lang="en-US" sz="8600" b="0" i="0" dirty="0">
              <a:effectLst/>
              <a:latin typeface="Work Sans"/>
            </a:endParaRPr>
          </a:p>
          <a:p>
            <a:pPr algn="l">
              <a:buFont typeface="+mj-lt"/>
              <a:buAutoNum type="arabicPeriod"/>
            </a:pPr>
            <a:r>
              <a:rPr lang="en-US" sz="6000" b="0" i="0" dirty="0">
                <a:solidFill>
                  <a:srgbClr val="00467F"/>
                </a:solidFill>
                <a:effectLst/>
                <a:highlight>
                  <a:srgbClr val="FFFFFF"/>
                </a:highlight>
                <a:latin typeface="Work Sans" pitchFamily="2" charset="0"/>
              </a:rPr>
              <a:t>Application for admission to the college;</a:t>
            </a:r>
          </a:p>
          <a:p>
            <a:pPr algn="l">
              <a:buFont typeface="+mj-lt"/>
              <a:buAutoNum type="arabicPeriod"/>
            </a:pPr>
            <a:r>
              <a:rPr lang="en-US" sz="6000" b="0" i="0" dirty="0">
                <a:solidFill>
                  <a:srgbClr val="00467F"/>
                </a:solidFill>
                <a:effectLst/>
                <a:highlight>
                  <a:srgbClr val="FFFFFF"/>
                </a:highlight>
                <a:latin typeface="Work Sans" pitchFamily="2" charset="0"/>
              </a:rPr>
              <a:t>Official transcripts of all postsecondary education or training;</a:t>
            </a:r>
          </a:p>
          <a:p>
            <a:pPr algn="l">
              <a:buFont typeface="+mj-lt"/>
              <a:buAutoNum type="arabicPeriod"/>
            </a:pPr>
            <a:r>
              <a:rPr lang="en-US" sz="6000" b="0" i="0" dirty="0">
                <a:solidFill>
                  <a:srgbClr val="00467F"/>
                </a:solidFill>
                <a:effectLst/>
                <a:highlight>
                  <a:srgbClr val="FFFFFF"/>
                </a:highlight>
                <a:latin typeface="Work Sans" pitchFamily="2" charset="0"/>
              </a:rPr>
              <a:t>ACT composite score report;</a:t>
            </a:r>
          </a:p>
          <a:p>
            <a:pPr algn="l">
              <a:buFont typeface="+mj-lt"/>
              <a:buAutoNum type="arabicPeriod"/>
            </a:pPr>
            <a:r>
              <a:rPr lang="en-US" sz="6000" b="0" i="0" dirty="0">
                <a:solidFill>
                  <a:srgbClr val="00467F"/>
                </a:solidFill>
                <a:effectLst/>
                <a:highlight>
                  <a:srgbClr val="FFFFFF"/>
                </a:highlight>
                <a:latin typeface="Work Sans" pitchFamily="2" charset="0"/>
              </a:rPr>
              <a:t>Documentation denoting completion of NAA 100 with a grade of "C" or better or a graduate of a two-year accredited Allied Heath Program;</a:t>
            </a:r>
          </a:p>
          <a:p>
            <a:pPr algn="l">
              <a:buFont typeface="+mj-lt"/>
              <a:buAutoNum type="arabicPeriod"/>
            </a:pPr>
            <a:r>
              <a:rPr lang="en-US" sz="6000" b="0" i="0" dirty="0">
                <a:solidFill>
                  <a:srgbClr val="00467F"/>
                </a:solidFill>
                <a:effectLst/>
                <a:highlight>
                  <a:srgbClr val="FFFFFF"/>
                </a:highlight>
                <a:latin typeface="Work Sans" pitchFamily="2" charset="0"/>
              </a:rPr>
              <a:t>Documentation denoting completion of each Diagnostic Medical Sonography pre-requisite courses with a grade of "C" or better; and</a:t>
            </a:r>
          </a:p>
          <a:p>
            <a:pPr algn="l">
              <a:buFont typeface="+mj-lt"/>
              <a:buAutoNum type="arabicPeriod"/>
            </a:pPr>
            <a:r>
              <a:rPr lang="en-US" sz="6000" b="0" i="0" dirty="0">
                <a:solidFill>
                  <a:srgbClr val="00467F"/>
                </a:solidFill>
                <a:effectLst/>
                <a:highlight>
                  <a:srgbClr val="FFFFFF"/>
                </a:highlight>
                <a:latin typeface="Work Sans" pitchFamily="2" charset="0"/>
              </a:rPr>
              <a:t>Pre-admission conference with the Director or designee is required prior to admission to the Diagnostic Medical Sonography Program. The next class admission will be Fall 2026.</a:t>
            </a:r>
          </a:p>
          <a:p>
            <a:pPr marL="0" indent="0" algn="l">
              <a:buNone/>
            </a:pPr>
            <a:endParaRPr lang="en-US" sz="8600" b="0" i="0" dirty="0">
              <a:effectLst/>
              <a:latin typeface="Work Sans"/>
            </a:endParaRPr>
          </a:p>
          <a:p>
            <a:pPr marL="0" marR="0" lvl="0" indent="0" algn="ctr" defTabSz="914400" rtl="0" eaLnBrk="1" fontAlgn="auto" latinLnBrk="0" hangingPunct="1">
              <a:lnSpc>
                <a:spcPct val="220000"/>
              </a:lnSpc>
              <a:spcBef>
                <a:spcPts val="0"/>
              </a:spcBef>
              <a:spcAft>
                <a:spcPts val="800"/>
              </a:spcAft>
              <a:buClrTx/>
              <a:buSzTx/>
              <a:buFont typeface="Arial" pitchFamily="34" charset="0"/>
              <a:buNone/>
              <a:tabLst/>
              <a:defRPr/>
            </a:pPr>
            <a:r>
              <a:rPr kumimoji="0" lang="en-US" sz="128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You are responsible for verifying that your file is complete! </a:t>
            </a:r>
          </a:p>
          <a:p>
            <a:pPr algn="l">
              <a:buFont typeface="+mj-lt"/>
              <a:buAutoNum type="arabicPeriod"/>
            </a:pPr>
            <a:endParaRPr lang="en-US" sz="4500" b="0" i="0" dirty="0">
              <a:solidFill>
                <a:srgbClr val="00467F"/>
              </a:solidFill>
              <a:effectLst/>
              <a:latin typeface="Work Sans"/>
            </a:endParaRPr>
          </a:p>
          <a:p>
            <a:pPr marL="0" indent="0" algn="l">
              <a:buNone/>
            </a:pPr>
            <a:endParaRPr lang="en-US" sz="3700" b="0" i="0" dirty="0">
              <a:solidFill>
                <a:srgbClr val="00467F"/>
              </a:solidFill>
              <a:effectLst/>
              <a:latin typeface="Work Sans"/>
            </a:endParaRPr>
          </a:p>
        </p:txBody>
      </p:sp>
    </p:spTree>
    <p:extLst>
      <p:ext uri="{BB962C8B-B14F-4D97-AF65-F5344CB8AC3E}">
        <p14:creationId xmlns:p14="http://schemas.microsoft.com/office/powerpoint/2010/main" val="3571249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9E310A-3099-4C99-B977-3A2700EA095D}"/>
              </a:ext>
            </a:extLst>
          </p:cNvPr>
          <p:cNvSpPr>
            <a:spLocks noGrp="1"/>
          </p:cNvSpPr>
          <p:nvPr>
            <p:ph type="title"/>
          </p:nvPr>
        </p:nvSpPr>
        <p:spPr/>
        <p:txBody>
          <a:bodyPr/>
          <a:lstStyle/>
          <a:p>
            <a:r>
              <a:rPr lang="en-US" dirty="0"/>
              <a:t>Selective Admission Criteria Form</a:t>
            </a:r>
          </a:p>
        </p:txBody>
      </p:sp>
      <p:sp>
        <p:nvSpPr>
          <p:cNvPr id="3" name="Content Placeholder 2">
            <a:extLst>
              <a:ext uri="{FF2B5EF4-FFF2-40B4-BE49-F238E27FC236}">
                <a16:creationId xmlns:a16="http://schemas.microsoft.com/office/drawing/2014/main" id="{22DB6DDD-CF4E-4D56-8EDE-EFBBA171D95E}"/>
              </a:ext>
            </a:extLst>
          </p:cNvPr>
          <p:cNvSpPr>
            <a:spLocks noGrp="1"/>
          </p:cNvSpPr>
          <p:nvPr>
            <p:ph idx="1"/>
          </p:nvPr>
        </p:nvSpPr>
        <p:spPr/>
        <p:txBody>
          <a:bodyPr>
            <a:normAutofit fontScale="92500" lnSpcReduction="10000"/>
          </a:bodyPr>
          <a:lstStyle/>
          <a:p>
            <a:pPr algn="l"/>
            <a:r>
              <a:rPr lang="en-US" b="1" i="0" dirty="0">
                <a:solidFill>
                  <a:srgbClr val="00467F"/>
                </a:solidFill>
                <a:effectLst/>
                <a:highlight>
                  <a:srgbClr val="FFFFFF"/>
                </a:highlight>
                <a:latin typeface="Work Sans" pitchFamily="2" charset="0"/>
              </a:rPr>
              <a:t>Preference may be given to:</a:t>
            </a:r>
          </a:p>
          <a:p>
            <a:pPr algn="l">
              <a:buFont typeface="+mj-lt"/>
              <a:buAutoNum type="arabicPeriod"/>
            </a:pPr>
            <a:r>
              <a:rPr lang="en-US" b="0" i="0" dirty="0">
                <a:solidFill>
                  <a:srgbClr val="00467F"/>
                </a:solidFill>
                <a:effectLst/>
                <a:highlight>
                  <a:srgbClr val="FFFFFF"/>
                </a:highlight>
                <a:latin typeface="Work Sans" pitchFamily="2" charset="0"/>
              </a:rPr>
              <a:t>Applicants with an ACT composite score of 21 or above;</a:t>
            </a:r>
          </a:p>
          <a:p>
            <a:pPr algn="l">
              <a:buFont typeface="+mj-lt"/>
              <a:buAutoNum type="arabicPeriod"/>
            </a:pPr>
            <a:r>
              <a:rPr lang="en-US" b="0" i="0" dirty="0">
                <a:solidFill>
                  <a:srgbClr val="00467F"/>
                </a:solidFill>
                <a:effectLst/>
                <a:highlight>
                  <a:srgbClr val="FFFFFF"/>
                </a:highlight>
                <a:latin typeface="Work Sans" pitchFamily="2" charset="0"/>
              </a:rPr>
              <a:t>Applicants who have a cumulative GPA of 2.5 or better (4.0) in 10 hours of college credit applicable to the Diagnostic Medical Sonography Program; and</a:t>
            </a:r>
          </a:p>
          <a:p>
            <a:pPr algn="l">
              <a:buFont typeface="+mj-lt"/>
              <a:buAutoNum type="arabicPeriod"/>
            </a:pPr>
            <a:r>
              <a:rPr lang="en-US" b="0" i="0" dirty="0">
                <a:solidFill>
                  <a:srgbClr val="00467F"/>
                </a:solidFill>
                <a:effectLst/>
                <a:highlight>
                  <a:srgbClr val="FFFFFF"/>
                </a:highlight>
                <a:latin typeface="Work Sans" pitchFamily="2" charset="0"/>
              </a:rPr>
              <a:t>Applicants who have graduated or are in their final semester of a two-year accredited Allied Health Program or have the minimum of an Associate of Applied Science Degree in clinically related field.</a:t>
            </a:r>
          </a:p>
          <a:p>
            <a:endParaRPr lang="en-US" dirty="0"/>
          </a:p>
        </p:txBody>
      </p:sp>
    </p:spTree>
    <p:extLst>
      <p:ext uri="{BB962C8B-B14F-4D97-AF65-F5344CB8AC3E}">
        <p14:creationId xmlns:p14="http://schemas.microsoft.com/office/powerpoint/2010/main" val="34848780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76</TotalTime>
  <Words>1318</Words>
  <Application>Microsoft Office PowerPoint</Application>
  <PresentationFormat>Widescreen</PresentationFormat>
  <Paragraphs>124</Paragraphs>
  <Slides>20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Arial</vt:lpstr>
      <vt:lpstr>Calibri</vt:lpstr>
      <vt:lpstr>Symbol</vt:lpstr>
      <vt:lpstr>Times New Roman</vt:lpstr>
      <vt:lpstr>Work Sans</vt:lpstr>
      <vt:lpstr>Office Theme</vt:lpstr>
      <vt:lpstr> Hazard Community and Technical College (HCTC)  Diagnostic Medical Sonography Program</vt:lpstr>
      <vt:lpstr> MS Teams Virtual Meeting Rules</vt:lpstr>
      <vt:lpstr>About the Diagnostic Medical Sonography Program </vt:lpstr>
      <vt:lpstr>Program Format</vt:lpstr>
      <vt:lpstr>Program Curriculum</vt:lpstr>
      <vt:lpstr>PowerPoint Presentation</vt:lpstr>
      <vt:lpstr>Expenses</vt:lpstr>
      <vt:lpstr>APPLICATION PROCESS</vt:lpstr>
      <vt:lpstr>Selective Admission Criteria Form</vt:lpstr>
      <vt:lpstr>PowerPoint Presentation</vt:lpstr>
      <vt:lpstr>PowerPoint Presentation</vt:lpstr>
      <vt:lpstr>PowerPoint Presentation</vt:lpstr>
      <vt:lpstr>Selective Admissions Information</vt:lpstr>
      <vt:lpstr>Diagnostic Medical Sonography Program Application</vt:lpstr>
      <vt:lpstr>Submission of Documents</vt:lpstr>
      <vt:lpstr>Diagnostic Medical Sonography Technical Standards</vt:lpstr>
      <vt:lpstr> Employment Outlook</vt:lpstr>
      <vt:lpstr>Program Accreditation Status</vt:lpstr>
      <vt:lpstr>Notice of Nondiscrimination</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Hazard Community and Technical College (HCTC)  Diagnostic Medical Sonography Program</dc:title>
  <dc:creator>Couch, Melissa L (Hazard)</dc:creator>
  <cp:lastModifiedBy>Rios, Sarah K (Hazard)</cp:lastModifiedBy>
  <cp:revision>2</cp:revision>
  <dcterms:created xsi:type="dcterms:W3CDTF">2021-01-07T12:39:11Z</dcterms:created>
  <dcterms:modified xsi:type="dcterms:W3CDTF">2026-01-13T16:24:03Z</dcterms:modified>
</cp:coreProperties>
</file>